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60" r:id="rId2"/>
    <p:sldId id="261" r:id="rId3"/>
    <p:sldId id="257" r:id="rId4"/>
    <p:sldId id="259" r:id="rId5"/>
    <p:sldId id="262" r:id="rId6"/>
    <p:sldId id="263" r:id="rId7"/>
    <p:sldId id="25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26"/>
    <p:restoredTop sz="94759"/>
  </p:normalViewPr>
  <p:slideViewPr>
    <p:cSldViewPr snapToGrid="0">
      <p:cViewPr varScale="1">
        <p:scale>
          <a:sx n="116" d="100"/>
          <a:sy n="116" d="100"/>
        </p:scale>
        <p:origin x="53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7.png>
</file>

<file path=ppt/media/image18.png>
</file>

<file path=ppt/media/image19.png>
</file>

<file path=ppt/media/image20.png>
</file>

<file path=ppt/media/image2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246880-DF5E-C246-AED4-F5023E5B72C0}" type="datetimeFigureOut">
              <a:rPr lang="en-US" smtClean="0"/>
              <a:t>1/8/25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117C32-3A92-454B-B876-8BAB4119ECDA}" type="slidenum">
              <a:rPr lang="en-US" smtClean="0"/>
              <a:t>‹#›</a:t>
            </a:fld>
            <a:endParaRPr lang="en-US"/>
          </a:p>
        </p:txBody>
      </p:sp>
    </p:spTree>
    <p:extLst>
      <p:ext uri="{BB962C8B-B14F-4D97-AF65-F5344CB8AC3E}">
        <p14:creationId xmlns:p14="http://schemas.microsoft.com/office/powerpoint/2010/main" val="22810779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2117C32-3A92-454B-B876-8BAB4119ECDA}" type="slidenum">
              <a:rPr lang="en-US" smtClean="0"/>
              <a:t>7</a:t>
            </a:fld>
            <a:endParaRPr lang="en-US"/>
          </a:p>
        </p:txBody>
      </p:sp>
    </p:spTree>
    <p:extLst>
      <p:ext uri="{BB962C8B-B14F-4D97-AF65-F5344CB8AC3E}">
        <p14:creationId xmlns:p14="http://schemas.microsoft.com/office/powerpoint/2010/main" val="1197623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52FD4-5E00-65CF-2871-1F4FD92B6C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AAAB8F0-DEDD-5E8A-593F-52E760A7A9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65FCD02-00C5-77C6-1CD1-476F343A5751}"/>
              </a:ext>
            </a:extLst>
          </p:cNvPr>
          <p:cNvSpPr>
            <a:spLocks noGrp="1"/>
          </p:cNvSpPr>
          <p:nvPr>
            <p:ph type="dt" sz="half" idx="10"/>
          </p:nvPr>
        </p:nvSpPr>
        <p:spPr/>
        <p:txBody>
          <a:bodyPr/>
          <a:lstStyle/>
          <a:p>
            <a:fld id="{2BF8DBD5-CF1B-C84D-BA67-0149C186F4C0}" type="datetimeFigureOut">
              <a:rPr lang="en-US" smtClean="0"/>
              <a:t>1/8/25</a:t>
            </a:fld>
            <a:endParaRPr lang="en-US"/>
          </a:p>
        </p:txBody>
      </p:sp>
      <p:sp>
        <p:nvSpPr>
          <p:cNvPr id="5" name="Footer Placeholder 4">
            <a:extLst>
              <a:ext uri="{FF2B5EF4-FFF2-40B4-BE49-F238E27FC236}">
                <a16:creationId xmlns:a16="http://schemas.microsoft.com/office/drawing/2014/main" id="{FB5C3739-180D-5CCA-4FC5-55EC81D138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89BC82-693E-457A-6285-1FCDF20A929E}"/>
              </a:ext>
            </a:extLst>
          </p:cNvPr>
          <p:cNvSpPr>
            <a:spLocks noGrp="1"/>
          </p:cNvSpPr>
          <p:nvPr>
            <p:ph type="sldNum" sz="quarter" idx="12"/>
          </p:nvPr>
        </p:nvSpPr>
        <p:spPr/>
        <p:txBody>
          <a:bodyPr/>
          <a:lstStyle/>
          <a:p>
            <a:fld id="{C3FB7F75-9C0C-DE45-9C9E-2CEED033808A}" type="slidenum">
              <a:rPr lang="en-US" smtClean="0"/>
              <a:t>‹#›</a:t>
            </a:fld>
            <a:endParaRPr lang="en-US"/>
          </a:p>
        </p:txBody>
      </p:sp>
    </p:spTree>
    <p:extLst>
      <p:ext uri="{BB962C8B-B14F-4D97-AF65-F5344CB8AC3E}">
        <p14:creationId xmlns:p14="http://schemas.microsoft.com/office/powerpoint/2010/main" val="2142351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82EAA-083E-5995-0CA7-F612D41881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3168627-FDA8-EF28-16B9-32550BD9AC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D32C69-F31E-CD9A-C514-B35994DF8402}"/>
              </a:ext>
            </a:extLst>
          </p:cNvPr>
          <p:cNvSpPr>
            <a:spLocks noGrp="1"/>
          </p:cNvSpPr>
          <p:nvPr>
            <p:ph type="dt" sz="half" idx="10"/>
          </p:nvPr>
        </p:nvSpPr>
        <p:spPr/>
        <p:txBody>
          <a:bodyPr/>
          <a:lstStyle/>
          <a:p>
            <a:fld id="{2BF8DBD5-CF1B-C84D-BA67-0149C186F4C0}" type="datetimeFigureOut">
              <a:rPr lang="en-US" smtClean="0"/>
              <a:t>1/8/25</a:t>
            </a:fld>
            <a:endParaRPr lang="en-US"/>
          </a:p>
        </p:txBody>
      </p:sp>
      <p:sp>
        <p:nvSpPr>
          <p:cNvPr id="5" name="Footer Placeholder 4">
            <a:extLst>
              <a:ext uri="{FF2B5EF4-FFF2-40B4-BE49-F238E27FC236}">
                <a16:creationId xmlns:a16="http://schemas.microsoft.com/office/drawing/2014/main" id="{EFEA790B-7960-B102-389F-10C7A7AAF1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FE798E-8D81-8CA4-ABF9-443C2A3972EE}"/>
              </a:ext>
            </a:extLst>
          </p:cNvPr>
          <p:cNvSpPr>
            <a:spLocks noGrp="1"/>
          </p:cNvSpPr>
          <p:nvPr>
            <p:ph type="sldNum" sz="quarter" idx="12"/>
          </p:nvPr>
        </p:nvSpPr>
        <p:spPr/>
        <p:txBody>
          <a:bodyPr/>
          <a:lstStyle/>
          <a:p>
            <a:fld id="{C3FB7F75-9C0C-DE45-9C9E-2CEED033808A}" type="slidenum">
              <a:rPr lang="en-US" smtClean="0"/>
              <a:t>‹#›</a:t>
            </a:fld>
            <a:endParaRPr lang="en-US"/>
          </a:p>
        </p:txBody>
      </p:sp>
    </p:spTree>
    <p:extLst>
      <p:ext uri="{BB962C8B-B14F-4D97-AF65-F5344CB8AC3E}">
        <p14:creationId xmlns:p14="http://schemas.microsoft.com/office/powerpoint/2010/main" val="1004994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7F3AE6-A8BA-49B9-90AE-B6E2862F63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2E37F40-B9F1-FA6C-4B15-1302679802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2FEDDB-063A-9E4D-D273-F8C0E93E7F3A}"/>
              </a:ext>
            </a:extLst>
          </p:cNvPr>
          <p:cNvSpPr>
            <a:spLocks noGrp="1"/>
          </p:cNvSpPr>
          <p:nvPr>
            <p:ph type="dt" sz="half" idx="10"/>
          </p:nvPr>
        </p:nvSpPr>
        <p:spPr/>
        <p:txBody>
          <a:bodyPr/>
          <a:lstStyle/>
          <a:p>
            <a:fld id="{2BF8DBD5-CF1B-C84D-BA67-0149C186F4C0}" type="datetimeFigureOut">
              <a:rPr lang="en-US" smtClean="0"/>
              <a:t>1/8/25</a:t>
            </a:fld>
            <a:endParaRPr lang="en-US"/>
          </a:p>
        </p:txBody>
      </p:sp>
      <p:sp>
        <p:nvSpPr>
          <p:cNvPr id="5" name="Footer Placeholder 4">
            <a:extLst>
              <a:ext uri="{FF2B5EF4-FFF2-40B4-BE49-F238E27FC236}">
                <a16:creationId xmlns:a16="http://schemas.microsoft.com/office/drawing/2014/main" id="{9D6544C9-A0E1-1038-0D11-60E83EA368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A2EEC3-D522-45E7-1F51-66F57301AB62}"/>
              </a:ext>
            </a:extLst>
          </p:cNvPr>
          <p:cNvSpPr>
            <a:spLocks noGrp="1"/>
          </p:cNvSpPr>
          <p:nvPr>
            <p:ph type="sldNum" sz="quarter" idx="12"/>
          </p:nvPr>
        </p:nvSpPr>
        <p:spPr/>
        <p:txBody>
          <a:bodyPr/>
          <a:lstStyle/>
          <a:p>
            <a:fld id="{C3FB7F75-9C0C-DE45-9C9E-2CEED033808A}" type="slidenum">
              <a:rPr lang="en-US" smtClean="0"/>
              <a:t>‹#›</a:t>
            </a:fld>
            <a:endParaRPr lang="en-US"/>
          </a:p>
        </p:txBody>
      </p:sp>
    </p:spTree>
    <p:extLst>
      <p:ext uri="{BB962C8B-B14F-4D97-AF65-F5344CB8AC3E}">
        <p14:creationId xmlns:p14="http://schemas.microsoft.com/office/powerpoint/2010/main" val="2275908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BD64C-4DAE-35DD-E8DD-F56A08430A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939ECE-846E-3C80-6374-1145026BA5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7B533E-62C7-2CF0-C2D7-D62D0BAF6625}"/>
              </a:ext>
            </a:extLst>
          </p:cNvPr>
          <p:cNvSpPr>
            <a:spLocks noGrp="1"/>
          </p:cNvSpPr>
          <p:nvPr>
            <p:ph type="dt" sz="half" idx="10"/>
          </p:nvPr>
        </p:nvSpPr>
        <p:spPr/>
        <p:txBody>
          <a:bodyPr/>
          <a:lstStyle/>
          <a:p>
            <a:fld id="{2BF8DBD5-CF1B-C84D-BA67-0149C186F4C0}" type="datetimeFigureOut">
              <a:rPr lang="en-US" smtClean="0"/>
              <a:t>1/8/25</a:t>
            </a:fld>
            <a:endParaRPr lang="en-US"/>
          </a:p>
        </p:txBody>
      </p:sp>
      <p:sp>
        <p:nvSpPr>
          <p:cNvPr id="5" name="Footer Placeholder 4">
            <a:extLst>
              <a:ext uri="{FF2B5EF4-FFF2-40B4-BE49-F238E27FC236}">
                <a16:creationId xmlns:a16="http://schemas.microsoft.com/office/drawing/2014/main" id="{0C7D387C-4D49-4FBD-3BEF-6365A73E09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41499A-75E7-0EC0-0362-280D95A85689}"/>
              </a:ext>
            </a:extLst>
          </p:cNvPr>
          <p:cNvSpPr>
            <a:spLocks noGrp="1"/>
          </p:cNvSpPr>
          <p:nvPr>
            <p:ph type="sldNum" sz="quarter" idx="12"/>
          </p:nvPr>
        </p:nvSpPr>
        <p:spPr/>
        <p:txBody>
          <a:bodyPr/>
          <a:lstStyle/>
          <a:p>
            <a:fld id="{C3FB7F75-9C0C-DE45-9C9E-2CEED033808A}" type="slidenum">
              <a:rPr lang="en-US" smtClean="0"/>
              <a:t>‹#›</a:t>
            </a:fld>
            <a:endParaRPr lang="en-US"/>
          </a:p>
        </p:txBody>
      </p:sp>
    </p:spTree>
    <p:extLst>
      <p:ext uri="{BB962C8B-B14F-4D97-AF65-F5344CB8AC3E}">
        <p14:creationId xmlns:p14="http://schemas.microsoft.com/office/powerpoint/2010/main" val="2219454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A9F7C-A982-36BC-F42F-6A8B2FBA87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40041BD-B01A-103A-E16F-F708C8BB14E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41A4C48-0066-59C8-A730-959A1A5AC4E0}"/>
              </a:ext>
            </a:extLst>
          </p:cNvPr>
          <p:cNvSpPr>
            <a:spLocks noGrp="1"/>
          </p:cNvSpPr>
          <p:nvPr>
            <p:ph type="dt" sz="half" idx="10"/>
          </p:nvPr>
        </p:nvSpPr>
        <p:spPr/>
        <p:txBody>
          <a:bodyPr/>
          <a:lstStyle/>
          <a:p>
            <a:fld id="{2BF8DBD5-CF1B-C84D-BA67-0149C186F4C0}" type="datetimeFigureOut">
              <a:rPr lang="en-US" smtClean="0"/>
              <a:t>1/8/25</a:t>
            </a:fld>
            <a:endParaRPr lang="en-US"/>
          </a:p>
        </p:txBody>
      </p:sp>
      <p:sp>
        <p:nvSpPr>
          <p:cNvPr id="5" name="Footer Placeholder 4">
            <a:extLst>
              <a:ext uri="{FF2B5EF4-FFF2-40B4-BE49-F238E27FC236}">
                <a16:creationId xmlns:a16="http://schemas.microsoft.com/office/drawing/2014/main" id="{894B4C86-D87C-2794-08BB-0A2CA90465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27544F-17A8-2C52-8DE5-7640FD77A366}"/>
              </a:ext>
            </a:extLst>
          </p:cNvPr>
          <p:cNvSpPr>
            <a:spLocks noGrp="1"/>
          </p:cNvSpPr>
          <p:nvPr>
            <p:ph type="sldNum" sz="quarter" idx="12"/>
          </p:nvPr>
        </p:nvSpPr>
        <p:spPr/>
        <p:txBody>
          <a:bodyPr/>
          <a:lstStyle/>
          <a:p>
            <a:fld id="{C3FB7F75-9C0C-DE45-9C9E-2CEED033808A}" type="slidenum">
              <a:rPr lang="en-US" smtClean="0"/>
              <a:t>‹#›</a:t>
            </a:fld>
            <a:endParaRPr lang="en-US"/>
          </a:p>
        </p:txBody>
      </p:sp>
    </p:spTree>
    <p:extLst>
      <p:ext uri="{BB962C8B-B14F-4D97-AF65-F5344CB8AC3E}">
        <p14:creationId xmlns:p14="http://schemas.microsoft.com/office/powerpoint/2010/main" val="2253733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3870E-43E8-CD01-DA7D-2BE8E5352B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C48BD2B-0B6B-FA88-1DDF-22AF8921F0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EA4F7A3-CCF3-C47E-E669-EDCC959F2AA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DC1B664-3717-E1E8-F2E1-28C84BD4930C}"/>
              </a:ext>
            </a:extLst>
          </p:cNvPr>
          <p:cNvSpPr>
            <a:spLocks noGrp="1"/>
          </p:cNvSpPr>
          <p:nvPr>
            <p:ph type="dt" sz="half" idx="10"/>
          </p:nvPr>
        </p:nvSpPr>
        <p:spPr/>
        <p:txBody>
          <a:bodyPr/>
          <a:lstStyle/>
          <a:p>
            <a:fld id="{2BF8DBD5-CF1B-C84D-BA67-0149C186F4C0}" type="datetimeFigureOut">
              <a:rPr lang="en-US" smtClean="0"/>
              <a:t>1/8/25</a:t>
            </a:fld>
            <a:endParaRPr lang="en-US"/>
          </a:p>
        </p:txBody>
      </p:sp>
      <p:sp>
        <p:nvSpPr>
          <p:cNvPr id="6" name="Footer Placeholder 5">
            <a:extLst>
              <a:ext uri="{FF2B5EF4-FFF2-40B4-BE49-F238E27FC236}">
                <a16:creationId xmlns:a16="http://schemas.microsoft.com/office/drawing/2014/main" id="{D2B1EA2E-9905-A1C3-AB00-A964E4993D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12711C-7A33-A864-8E80-0F91C67DF3AA}"/>
              </a:ext>
            </a:extLst>
          </p:cNvPr>
          <p:cNvSpPr>
            <a:spLocks noGrp="1"/>
          </p:cNvSpPr>
          <p:nvPr>
            <p:ph type="sldNum" sz="quarter" idx="12"/>
          </p:nvPr>
        </p:nvSpPr>
        <p:spPr/>
        <p:txBody>
          <a:bodyPr/>
          <a:lstStyle/>
          <a:p>
            <a:fld id="{C3FB7F75-9C0C-DE45-9C9E-2CEED033808A}" type="slidenum">
              <a:rPr lang="en-US" smtClean="0"/>
              <a:t>‹#›</a:t>
            </a:fld>
            <a:endParaRPr lang="en-US"/>
          </a:p>
        </p:txBody>
      </p:sp>
    </p:spTree>
    <p:extLst>
      <p:ext uri="{BB962C8B-B14F-4D97-AF65-F5344CB8AC3E}">
        <p14:creationId xmlns:p14="http://schemas.microsoft.com/office/powerpoint/2010/main" val="1850898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4F91-6CC2-809D-B754-20796D782CA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21FF0B4-F20A-BB52-D340-01ACED86DA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5CCE640-CE1D-022B-4825-43B4499A158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0397C7-569D-26B4-84CA-EC0FD94866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1FB5AD-3EF3-0D7C-435D-D2D8F253F1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760902-6881-561C-8169-F1D0569BD54A}"/>
              </a:ext>
            </a:extLst>
          </p:cNvPr>
          <p:cNvSpPr>
            <a:spLocks noGrp="1"/>
          </p:cNvSpPr>
          <p:nvPr>
            <p:ph type="dt" sz="half" idx="10"/>
          </p:nvPr>
        </p:nvSpPr>
        <p:spPr/>
        <p:txBody>
          <a:bodyPr/>
          <a:lstStyle/>
          <a:p>
            <a:fld id="{2BF8DBD5-CF1B-C84D-BA67-0149C186F4C0}" type="datetimeFigureOut">
              <a:rPr lang="en-US" smtClean="0"/>
              <a:t>1/8/25</a:t>
            </a:fld>
            <a:endParaRPr lang="en-US"/>
          </a:p>
        </p:txBody>
      </p:sp>
      <p:sp>
        <p:nvSpPr>
          <p:cNvPr id="8" name="Footer Placeholder 7">
            <a:extLst>
              <a:ext uri="{FF2B5EF4-FFF2-40B4-BE49-F238E27FC236}">
                <a16:creationId xmlns:a16="http://schemas.microsoft.com/office/drawing/2014/main" id="{F58F26D3-4C68-579A-8628-AF2A7AC7B1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E80BD7F-0B86-2F6C-EE59-526203865139}"/>
              </a:ext>
            </a:extLst>
          </p:cNvPr>
          <p:cNvSpPr>
            <a:spLocks noGrp="1"/>
          </p:cNvSpPr>
          <p:nvPr>
            <p:ph type="sldNum" sz="quarter" idx="12"/>
          </p:nvPr>
        </p:nvSpPr>
        <p:spPr/>
        <p:txBody>
          <a:bodyPr/>
          <a:lstStyle/>
          <a:p>
            <a:fld id="{C3FB7F75-9C0C-DE45-9C9E-2CEED033808A}" type="slidenum">
              <a:rPr lang="en-US" smtClean="0"/>
              <a:t>‹#›</a:t>
            </a:fld>
            <a:endParaRPr lang="en-US"/>
          </a:p>
        </p:txBody>
      </p:sp>
    </p:spTree>
    <p:extLst>
      <p:ext uri="{BB962C8B-B14F-4D97-AF65-F5344CB8AC3E}">
        <p14:creationId xmlns:p14="http://schemas.microsoft.com/office/powerpoint/2010/main" val="19600237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99BE4-1665-8300-A16A-82EE24B162C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99C020-C9CD-688A-6C2F-92B779A459DE}"/>
              </a:ext>
            </a:extLst>
          </p:cNvPr>
          <p:cNvSpPr>
            <a:spLocks noGrp="1"/>
          </p:cNvSpPr>
          <p:nvPr>
            <p:ph type="dt" sz="half" idx="10"/>
          </p:nvPr>
        </p:nvSpPr>
        <p:spPr/>
        <p:txBody>
          <a:bodyPr/>
          <a:lstStyle/>
          <a:p>
            <a:fld id="{2BF8DBD5-CF1B-C84D-BA67-0149C186F4C0}" type="datetimeFigureOut">
              <a:rPr lang="en-US" smtClean="0"/>
              <a:t>1/8/25</a:t>
            </a:fld>
            <a:endParaRPr lang="en-US"/>
          </a:p>
        </p:txBody>
      </p:sp>
      <p:sp>
        <p:nvSpPr>
          <p:cNvPr id="4" name="Footer Placeholder 3">
            <a:extLst>
              <a:ext uri="{FF2B5EF4-FFF2-40B4-BE49-F238E27FC236}">
                <a16:creationId xmlns:a16="http://schemas.microsoft.com/office/drawing/2014/main" id="{94EFDD0B-5E5B-DA05-50FC-FB228B77AB0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AD5C0C-A28F-BBA0-5D14-49516B4F5742}"/>
              </a:ext>
            </a:extLst>
          </p:cNvPr>
          <p:cNvSpPr>
            <a:spLocks noGrp="1"/>
          </p:cNvSpPr>
          <p:nvPr>
            <p:ph type="sldNum" sz="quarter" idx="12"/>
          </p:nvPr>
        </p:nvSpPr>
        <p:spPr/>
        <p:txBody>
          <a:bodyPr/>
          <a:lstStyle/>
          <a:p>
            <a:fld id="{C3FB7F75-9C0C-DE45-9C9E-2CEED033808A}" type="slidenum">
              <a:rPr lang="en-US" smtClean="0"/>
              <a:t>‹#›</a:t>
            </a:fld>
            <a:endParaRPr lang="en-US"/>
          </a:p>
        </p:txBody>
      </p:sp>
    </p:spTree>
    <p:extLst>
      <p:ext uri="{BB962C8B-B14F-4D97-AF65-F5344CB8AC3E}">
        <p14:creationId xmlns:p14="http://schemas.microsoft.com/office/powerpoint/2010/main" val="41940674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B8DEF1-F844-8763-7FE0-B1E0FFF0EE8D}"/>
              </a:ext>
            </a:extLst>
          </p:cNvPr>
          <p:cNvSpPr>
            <a:spLocks noGrp="1"/>
          </p:cNvSpPr>
          <p:nvPr>
            <p:ph type="dt" sz="half" idx="10"/>
          </p:nvPr>
        </p:nvSpPr>
        <p:spPr/>
        <p:txBody>
          <a:bodyPr/>
          <a:lstStyle/>
          <a:p>
            <a:fld id="{2BF8DBD5-CF1B-C84D-BA67-0149C186F4C0}" type="datetimeFigureOut">
              <a:rPr lang="en-US" smtClean="0"/>
              <a:t>1/8/25</a:t>
            </a:fld>
            <a:endParaRPr lang="en-US"/>
          </a:p>
        </p:txBody>
      </p:sp>
      <p:sp>
        <p:nvSpPr>
          <p:cNvPr id="3" name="Footer Placeholder 2">
            <a:extLst>
              <a:ext uri="{FF2B5EF4-FFF2-40B4-BE49-F238E27FC236}">
                <a16:creationId xmlns:a16="http://schemas.microsoft.com/office/drawing/2014/main" id="{274668AF-DC0F-1251-D193-5EC9BFE7F6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5EDA49E-7936-3E0D-36A8-3673B707022D}"/>
              </a:ext>
            </a:extLst>
          </p:cNvPr>
          <p:cNvSpPr>
            <a:spLocks noGrp="1"/>
          </p:cNvSpPr>
          <p:nvPr>
            <p:ph type="sldNum" sz="quarter" idx="12"/>
          </p:nvPr>
        </p:nvSpPr>
        <p:spPr/>
        <p:txBody>
          <a:bodyPr/>
          <a:lstStyle/>
          <a:p>
            <a:fld id="{C3FB7F75-9C0C-DE45-9C9E-2CEED033808A}" type="slidenum">
              <a:rPr lang="en-US" smtClean="0"/>
              <a:t>‹#›</a:t>
            </a:fld>
            <a:endParaRPr lang="en-US"/>
          </a:p>
        </p:txBody>
      </p:sp>
    </p:spTree>
    <p:extLst>
      <p:ext uri="{BB962C8B-B14F-4D97-AF65-F5344CB8AC3E}">
        <p14:creationId xmlns:p14="http://schemas.microsoft.com/office/powerpoint/2010/main" val="853480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3946F-C4B4-D76A-C4D3-5CA13CAA59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60C7C29-32F9-51A8-AEE3-54D9E73F3B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5A8BA9-25EA-F3BB-D977-76ECADE400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8C6E79-657B-6845-C456-B8E76009D619}"/>
              </a:ext>
            </a:extLst>
          </p:cNvPr>
          <p:cNvSpPr>
            <a:spLocks noGrp="1"/>
          </p:cNvSpPr>
          <p:nvPr>
            <p:ph type="dt" sz="half" idx="10"/>
          </p:nvPr>
        </p:nvSpPr>
        <p:spPr/>
        <p:txBody>
          <a:bodyPr/>
          <a:lstStyle/>
          <a:p>
            <a:fld id="{2BF8DBD5-CF1B-C84D-BA67-0149C186F4C0}" type="datetimeFigureOut">
              <a:rPr lang="en-US" smtClean="0"/>
              <a:t>1/8/25</a:t>
            </a:fld>
            <a:endParaRPr lang="en-US"/>
          </a:p>
        </p:txBody>
      </p:sp>
      <p:sp>
        <p:nvSpPr>
          <p:cNvPr id="6" name="Footer Placeholder 5">
            <a:extLst>
              <a:ext uri="{FF2B5EF4-FFF2-40B4-BE49-F238E27FC236}">
                <a16:creationId xmlns:a16="http://schemas.microsoft.com/office/drawing/2014/main" id="{27507CCA-A33A-3410-E5F8-A02C0A615B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B250E0-12F4-4090-B15F-6ABD5F52FF9E}"/>
              </a:ext>
            </a:extLst>
          </p:cNvPr>
          <p:cNvSpPr>
            <a:spLocks noGrp="1"/>
          </p:cNvSpPr>
          <p:nvPr>
            <p:ph type="sldNum" sz="quarter" idx="12"/>
          </p:nvPr>
        </p:nvSpPr>
        <p:spPr/>
        <p:txBody>
          <a:bodyPr/>
          <a:lstStyle/>
          <a:p>
            <a:fld id="{C3FB7F75-9C0C-DE45-9C9E-2CEED033808A}" type="slidenum">
              <a:rPr lang="en-US" smtClean="0"/>
              <a:t>‹#›</a:t>
            </a:fld>
            <a:endParaRPr lang="en-US"/>
          </a:p>
        </p:txBody>
      </p:sp>
    </p:spTree>
    <p:extLst>
      <p:ext uri="{BB962C8B-B14F-4D97-AF65-F5344CB8AC3E}">
        <p14:creationId xmlns:p14="http://schemas.microsoft.com/office/powerpoint/2010/main" val="914401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A799C-1968-55BE-6342-9A2E01591A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69C1E02-DAAB-2F73-5786-E83840DCAC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CDB94FE-9DB5-F04A-2CF5-9DA3E1C47E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A1D15A-6068-99AF-1598-BE029300A1D4}"/>
              </a:ext>
            </a:extLst>
          </p:cNvPr>
          <p:cNvSpPr>
            <a:spLocks noGrp="1"/>
          </p:cNvSpPr>
          <p:nvPr>
            <p:ph type="dt" sz="half" idx="10"/>
          </p:nvPr>
        </p:nvSpPr>
        <p:spPr/>
        <p:txBody>
          <a:bodyPr/>
          <a:lstStyle/>
          <a:p>
            <a:fld id="{2BF8DBD5-CF1B-C84D-BA67-0149C186F4C0}" type="datetimeFigureOut">
              <a:rPr lang="en-US" smtClean="0"/>
              <a:t>1/8/25</a:t>
            </a:fld>
            <a:endParaRPr lang="en-US"/>
          </a:p>
        </p:txBody>
      </p:sp>
      <p:sp>
        <p:nvSpPr>
          <p:cNvPr id="6" name="Footer Placeholder 5">
            <a:extLst>
              <a:ext uri="{FF2B5EF4-FFF2-40B4-BE49-F238E27FC236}">
                <a16:creationId xmlns:a16="http://schemas.microsoft.com/office/drawing/2014/main" id="{C6A2336E-338F-DE8F-0E3F-FAA84C5620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540C98-9B63-5865-3149-1466480C947C}"/>
              </a:ext>
            </a:extLst>
          </p:cNvPr>
          <p:cNvSpPr>
            <a:spLocks noGrp="1"/>
          </p:cNvSpPr>
          <p:nvPr>
            <p:ph type="sldNum" sz="quarter" idx="12"/>
          </p:nvPr>
        </p:nvSpPr>
        <p:spPr/>
        <p:txBody>
          <a:bodyPr/>
          <a:lstStyle/>
          <a:p>
            <a:fld id="{C3FB7F75-9C0C-DE45-9C9E-2CEED033808A}" type="slidenum">
              <a:rPr lang="en-US" smtClean="0"/>
              <a:t>‹#›</a:t>
            </a:fld>
            <a:endParaRPr lang="en-US"/>
          </a:p>
        </p:txBody>
      </p:sp>
    </p:spTree>
    <p:extLst>
      <p:ext uri="{BB962C8B-B14F-4D97-AF65-F5344CB8AC3E}">
        <p14:creationId xmlns:p14="http://schemas.microsoft.com/office/powerpoint/2010/main" val="11766655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569B89-B8AD-ECD4-78F4-9E1B781AED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E5FCDE-33FC-A974-546B-6F3C6458E2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A5A2AC-BC86-DDD8-7248-80E86EB8B10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BF8DBD5-CF1B-C84D-BA67-0149C186F4C0}" type="datetimeFigureOut">
              <a:rPr lang="en-US" smtClean="0"/>
              <a:t>1/8/25</a:t>
            </a:fld>
            <a:endParaRPr lang="en-US"/>
          </a:p>
        </p:txBody>
      </p:sp>
      <p:sp>
        <p:nvSpPr>
          <p:cNvPr id="5" name="Footer Placeholder 4">
            <a:extLst>
              <a:ext uri="{FF2B5EF4-FFF2-40B4-BE49-F238E27FC236}">
                <a16:creationId xmlns:a16="http://schemas.microsoft.com/office/drawing/2014/main" id="{6B7E48F7-2FE7-92D6-A3AD-32E4A35856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4F74E3A-089F-9683-FE2C-99EE8727F8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3FB7F75-9C0C-DE45-9C9E-2CEED033808A}" type="slidenum">
              <a:rPr lang="en-US" smtClean="0"/>
              <a:t>‹#›</a:t>
            </a:fld>
            <a:endParaRPr lang="en-US"/>
          </a:p>
        </p:txBody>
      </p:sp>
    </p:spTree>
    <p:extLst>
      <p:ext uri="{BB962C8B-B14F-4D97-AF65-F5344CB8AC3E}">
        <p14:creationId xmlns:p14="http://schemas.microsoft.com/office/powerpoint/2010/main" val="36246623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 Id="rId5" Type="http://schemas.openxmlformats.org/officeDocument/2006/relationships/image" Target="../media/image8.emf"/><Relationship Id="rId4" Type="http://schemas.openxmlformats.org/officeDocument/2006/relationships/image" Target="../media/image7.emf"/></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image" Target="../media/image11.emf"/></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2.xml"/><Relationship Id="rId5" Type="http://schemas.openxmlformats.org/officeDocument/2006/relationships/image" Target="../media/image16.emf"/><Relationship Id="rId4" Type="http://schemas.openxmlformats.org/officeDocument/2006/relationships/image" Target="../media/image15.emf"/></Relationships>
</file>

<file path=ppt/slides/_rels/slide7.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image" Target="../media/image17.png"/><Relationship Id="rId7" Type="http://schemas.openxmlformats.org/officeDocument/2006/relationships/image" Target="../media/image17.e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1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5A18C-4655-8EF9-3DD2-A4B93B9EB6FE}"/>
              </a:ext>
            </a:extLst>
          </p:cNvPr>
          <p:cNvSpPr>
            <a:spLocks noGrp="1"/>
          </p:cNvSpPr>
          <p:nvPr>
            <p:ph type="title"/>
          </p:nvPr>
        </p:nvSpPr>
        <p:spPr>
          <a:xfrm>
            <a:off x="122104" y="0"/>
            <a:ext cx="6607574" cy="844815"/>
          </a:xfrm>
        </p:spPr>
        <p:txBody>
          <a:bodyPr/>
          <a:lstStyle/>
          <a:p>
            <a:r>
              <a:rPr lang="en-US" dirty="0"/>
              <a:t>Reviewer #2</a:t>
            </a:r>
          </a:p>
        </p:txBody>
      </p:sp>
      <p:pic>
        <p:nvPicPr>
          <p:cNvPr id="5" name="Content Placeholder 4">
            <a:extLst>
              <a:ext uri="{FF2B5EF4-FFF2-40B4-BE49-F238E27FC236}">
                <a16:creationId xmlns:a16="http://schemas.microsoft.com/office/drawing/2014/main" id="{EFD47907-2F4F-9711-DBDE-13FAA096BCA4}"/>
              </a:ext>
            </a:extLst>
          </p:cNvPr>
          <p:cNvPicPr>
            <a:picLocks noGrp="1" noChangeAspect="1"/>
          </p:cNvPicPr>
          <p:nvPr>
            <p:ph idx="1"/>
          </p:nvPr>
        </p:nvPicPr>
        <p:blipFill>
          <a:blip r:embed="rId2"/>
          <a:stretch>
            <a:fillRect/>
          </a:stretch>
        </p:blipFill>
        <p:spPr>
          <a:xfrm>
            <a:off x="6729678" y="-2004887"/>
            <a:ext cx="5462322" cy="8862887"/>
          </a:xfrm>
        </p:spPr>
      </p:pic>
      <p:sp>
        <p:nvSpPr>
          <p:cNvPr id="7" name="TextBox 6">
            <a:extLst>
              <a:ext uri="{FF2B5EF4-FFF2-40B4-BE49-F238E27FC236}">
                <a16:creationId xmlns:a16="http://schemas.microsoft.com/office/drawing/2014/main" id="{1BB2B473-0F41-93B1-AB55-A59A7B31B1F9}"/>
              </a:ext>
            </a:extLst>
          </p:cNvPr>
          <p:cNvSpPr txBox="1"/>
          <p:nvPr/>
        </p:nvSpPr>
        <p:spPr>
          <a:xfrm>
            <a:off x="0" y="1162370"/>
            <a:ext cx="6896559" cy="5378075"/>
          </a:xfrm>
          <a:prstGeom prst="rect">
            <a:avLst/>
          </a:prstGeom>
          <a:noFill/>
        </p:spPr>
        <p:txBody>
          <a:bodyPr wrap="square">
            <a:spAutoFit/>
          </a:bodyPr>
          <a:lstStyle/>
          <a:p>
            <a:pPr marL="0" marR="0" algn="just">
              <a:lnSpc>
                <a:spcPct val="115000"/>
              </a:lnSpc>
              <a:spcBef>
                <a:spcPts val="0"/>
              </a:spcBef>
              <a:spcAft>
                <a:spcPts val="800"/>
              </a:spcAft>
            </a:pPr>
            <a:r>
              <a:rPr lang="en-US" sz="1600" kern="100" dirty="0">
                <a:solidFill>
                  <a:srgbClr val="FF0000"/>
                </a:solidFill>
                <a:effectLst/>
                <a:latin typeface="Arial" panose="020B0604020202020204" pitchFamily="34" charset="0"/>
                <a:ea typeface="DengXian" panose="02010600030101010101" pitchFamily="2" charset="-122"/>
                <a:cs typeface="Times New Roman" panose="02020603050405020304" pitchFamily="18" charset="0"/>
              </a:rPr>
              <a:t>The second assumption is that the early noise remains constant as the distracter value increases. This assumption is unrealistic and inconsistent with the authors’ own experimental data (Fig. 3f).</a:t>
            </a:r>
            <a:endParaRPr lang="en-US" sz="1600" kern="100" dirty="0">
              <a:effectLst/>
              <a:latin typeface="Aptos" panose="020B0004020202020204" pitchFamily="34" charset="0"/>
              <a:ea typeface="DengXian" panose="02010600030101010101" pitchFamily="2" charset="-122"/>
              <a:cs typeface="Times New Roman" panose="02020603050405020304" pitchFamily="18" charset="0"/>
            </a:endParaRPr>
          </a:p>
          <a:p>
            <a:pPr marL="0" marR="0">
              <a:lnSpc>
                <a:spcPct val="115000"/>
              </a:lnSpc>
              <a:spcBef>
                <a:spcPts val="0"/>
              </a:spcBef>
              <a:spcAft>
                <a:spcPts val="800"/>
              </a:spcAft>
            </a:pPr>
            <a:br>
              <a:rPr lang="en-US" sz="1600" kern="100" dirty="0">
                <a:effectLst/>
                <a:latin typeface="Arial" panose="020B0604020202020204" pitchFamily="34" charset="0"/>
                <a:ea typeface="DengXian" panose="02010600030101010101" pitchFamily="2" charset="-122"/>
                <a:cs typeface="Times New Roman" panose="02020603050405020304" pitchFamily="18" charset="0"/>
              </a:rPr>
            </a:br>
            <a:r>
              <a:rPr lang="en-US" sz="1600" kern="100" dirty="0">
                <a:solidFill>
                  <a:srgbClr val="FF0000"/>
                </a:solidFill>
                <a:effectLst/>
                <a:latin typeface="Arial" panose="020B0604020202020204" pitchFamily="34" charset="0"/>
                <a:ea typeface="DengXian" panose="02010600030101010101" pitchFamily="2" charset="-122"/>
                <a:cs typeface="Times New Roman" panose="02020603050405020304" pitchFamily="18" charset="0"/>
              </a:rPr>
              <a:t>Now, this is not all bad. Perhaps it is the case that these positive distracter effects only occur in settings where noise doesn’t scale with value. It would be useful to discuss whether that is likely the case in the studies that find the positive distracter effect. Better yet would be an experiment that imposes equal (or lower) variance for higher values.</a:t>
            </a:r>
            <a:endParaRPr lang="en-US" sz="1600" kern="100" dirty="0">
              <a:effectLst/>
              <a:latin typeface="Aptos" panose="020B0004020202020204" pitchFamily="34" charset="0"/>
              <a:ea typeface="DengXian" panose="02010600030101010101" pitchFamily="2" charset="-122"/>
              <a:cs typeface="Times New Roman" panose="02020603050405020304" pitchFamily="18" charset="0"/>
            </a:endParaRPr>
          </a:p>
          <a:p>
            <a:pPr marL="0" marR="0">
              <a:lnSpc>
                <a:spcPct val="115000"/>
              </a:lnSpc>
              <a:spcBef>
                <a:spcPts val="0"/>
              </a:spcBef>
              <a:spcAft>
                <a:spcPts val="800"/>
              </a:spcAft>
            </a:pPr>
            <a:br>
              <a:rPr lang="en-US" sz="1600" kern="100" dirty="0">
                <a:solidFill>
                  <a:srgbClr val="FF0000"/>
                </a:solidFill>
                <a:effectLst/>
                <a:latin typeface="Arial" panose="020B0604020202020204" pitchFamily="34" charset="0"/>
                <a:ea typeface="DengXian" panose="02010600030101010101" pitchFamily="2" charset="-122"/>
                <a:cs typeface="Times New Roman" panose="02020603050405020304" pitchFamily="18" charset="0"/>
              </a:rPr>
            </a:br>
            <a:r>
              <a:rPr lang="en-US" sz="1600" kern="100" dirty="0">
                <a:solidFill>
                  <a:srgbClr val="FF0000"/>
                </a:solidFill>
                <a:effectLst/>
                <a:latin typeface="Arial" panose="020B0604020202020204" pitchFamily="34" charset="0"/>
                <a:ea typeface="DengXian" panose="02010600030101010101" pitchFamily="2" charset="-122"/>
                <a:cs typeface="Times New Roman" panose="02020603050405020304" pitchFamily="18" charset="0"/>
              </a:rPr>
              <a:t>The problem is that the authors’ experiment does have variance that increases with value. When we consider Figure 4d, as we move from left to right we must also jump to redder curves. Judging from the figure, the latter effect will swamp the former effect and accuracy will decrease. Perhaps the authors could take the relationship in Figure 3f and incorporate it into their model/simulations. If the model can still produce positive effects of distracter value on accuracy, that would be much more convincing.</a:t>
            </a:r>
            <a:endParaRPr lang="en-US" sz="1600" kern="100" dirty="0">
              <a:effectLst/>
              <a:latin typeface="Aptos" panose="020B0004020202020204" pitchFamily="34" charset="0"/>
              <a:ea typeface="DengXia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231062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C64B4-AED3-A60F-7C70-9F8ADB19E04B}"/>
              </a:ext>
            </a:extLst>
          </p:cNvPr>
          <p:cNvSpPr>
            <a:spLocks noGrp="1"/>
          </p:cNvSpPr>
          <p:nvPr>
            <p:ph type="title"/>
          </p:nvPr>
        </p:nvSpPr>
        <p:spPr>
          <a:xfrm>
            <a:off x="225287" y="365125"/>
            <a:ext cx="2809461" cy="1325563"/>
          </a:xfrm>
        </p:spPr>
        <p:txBody>
          <a:bodyPr>
            <a:normAutofit/>
          </a:bodyPr>
          <a:lstStyle/>
          <a:p>
            <a:r>
              <a:rPr lang="en-US" sz="3200" dirty="0"/>
              <a:t>Supplementary Figure 2</a:t>
            </a:r>
          </a:p>
        </p:txBody>
      </p:sp>
      <p:pic>
        <p:nvPicPr>
          <p:cNvPr id="5" name="Content Placeholder 4">
            <a:extLst>
              <a:ext uri="{FF2B5EF4-FFF2-40B4-BE49-F238E27FC236}">
                <a16:creationId xmlns:a16="http://schemas.microsoft.com/office/drawing/2014/main" id="{88EB467F-444D-8D0A-4A0E-E1A2701DD0D9}"/>
              </a:ext>
            </a:extLst>
          </p:cNvPr>
          <p:cNvPicPr>
            <a:picLocks noGrp="1" noChangeAspect="1"/>
          </p:cNvPicPr>
          <p:nvPr>
            <p:ph idx="1"/>
          </p:nvPr>
        </p:nvPicPr>
        <p:blipFill>
          <a:blip r:embed="rId2"/>
          <a:stretch>
            <a:fillRect/>
          </a:stretch>
        </p:blipFill>
        <p:spPr>
          <a:xfrm>
            <a:off x="3310034" y="-14172"/>
            <a:ext cx="8881966" cy="6936273"/>
          </a:xfrm>
        </p:spPr>
      </p:pic>
    </p:spTree>
    <p:extLst>
      <p:ext uri="{BB962C8B-B14F-4D97-AF65-F5344CB8AC3E}">
        <p14:creationId xmlns:p14="http://schemas.microsoft.com/office/powerpoint/2010/main" val="4235219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08895-8FC7-3820-4721-9D6D46654B67}"/>
              </a:ext>
            </a:extLst>
          </p:cNvPr>
          <p:cNvSpPr>
            <a:spLocks noGrp="1"/>
          </p:cNvSpPr>
          <p:nvPr>
            <p:ph type="title"/>
          </p:nvPr>
        </p:nvSpPr>
        <p:spPr/>
        <p:txBody>
          <a:bodyPr/>
          <a:lstStyle/>
          <a:p>
            <a:r>
              <a:rPr lang="en-US" dirty="0"/>
              <a:t>Distracters from the data (Mean-scaled noise)</a:t>
            </a:r>
            <a:br>
              <a:rPr lang="en-US" dirty="0"/>
            </a:br>
            <a:r>
              <a:rPr lang="en-US" dirty="0"/>
              <a:t>Assumed targets (V1, V2, sd1, sd2)</a:t>
            </a:r>
          </a:p>
        </p:txBody>
      </p:sp>
      <p:pic>
        <p:nvPicPr>
          <p:cNvPr id="5" name="Content Placeholder 4">
            <a:extLst>
              <a:ext uri="{FF2B5EF4-FFF2-40B4-BE49-F238E27FC236}">
                <a16:creationId xmlns:a16="http://schemas.microsoft.com/office/drawing/2014/main" id="{EAACB356-5046-0C32-1753-D8D422FFC6F5}"/>
              </a:ext>
            </a:extLst>
          </p:cNvPr>
          <p:cNvPicPr>
            <a:picLocks noGrp="1" noChangeAspect="1"/>
          </p:cNvPicPr>
          <p:nvPr>
            <p:ph idx="1"/>
          </p:nvPr>
        </p:nvPicPr>
        <p:blipFill>
          <a:blip r:embed="rId2"/>
          <a:srcRect t="60984"/>
          <a:stretch/>
        </p:blipFill>
        <p:spPr>
          <a:xfrm>
            <a:off x="574662" y="2080591"/>
            <a:ext cx="7921487" cy="3999685"/>
          </a:xfrm>
        </p:spPr>
      </p:pic>
      <p:pic>
        <p:nvPicPr>
          <p:cNvPr id="7" name="Picture 6">
            <a:extLst>
              <a:ext uri="{FF2B5EF4-FFF2-40B4-BE49-F238E27FC236}">
                <a16:creationId xmlns:a16="http://schemas.microsoft.com/office/drawing/2014/main" id="{471789FA-CDD3-25CB-13DD-5E6E0E8D2FB5}"/>
              </a:ext>
            </a:extLst>
          </p:cNvPr>
          <p:cNvPicPr>
            <a:picLocks noChangeAspect="1"/>
          </p:cNvPicPr>
          <p:nvPr/>
        </p:nvPicPr>
        <p:blipFill>
          <a:blip r:embed="rId3"/>
          <a:srcRect t="29372" r="49014"/>
          <a:stretch/>
        </p:blipFill>
        <p:spPr>
          <a:xfrm>
            <a:off x="8496149" y="1815547"/>
            <a:ext cx="2701938" cy="4843670"/>
          </a:xfrm>
          <a:prstGeom prst="rect">
            <a:avLst/>
          </a:prstGeom>
        </p:spPr>
      </p:pic>
      <p:sp>
        <p:nvSpPr>
          <p:cNvPr id="8" name="TextBox 7">
            <a:extLst>
              <a:ext uri="{FF2B5EF4-FFF2-40B4-BE49-F238E27FC236}">
                <a16:creationId xmlns:a16="http://schemas.microsoft.com/office/drawing/2014/main" id="{CE6DC165-E363-6418-029A-E20EF75EA6CC}"/>
              </a:ext>
            </a:extLst>
          </p:cNvPr>
          <p:cNvSpPr txBox="1"/>
          <p:nvPr/>
        </p:nvSpPr>
        <p:spPr>
          <a:xfrm>
            <a:off x="583096" y="1895061"/>
            <a:ext cx="3139001" cy="369332"/>
          </a:xfrm>
          <a:prstGeom prst="rect">
            <a:avLst/>
          </a:prstGeom>
          <a:noFill/>
        </p:spPr>
        <p:txBody>
          <a:bodyPr wrap="none" rtlCol="0">
            <a:spAutoFit/>
          </a:bodyPr>
          <a:lstStyle/>
          <a:p>
            <a:r>
              <a:rPr lang="en-US" dirty="0"/>
              <a:t>V1 = 93, V2 = 83, sd1 = sd2 = 9</a:t>
            </a:r>
          </a:p>
        </p:txBody>
      </p:sp>
    </p:spTree>
    <p:extLst>
      <p:ext uri="{BB962C8B-B14F-4D97-AF65-F5344CB8AC3E}">
        <p14:creationId xmlns:p14="http://schemas.microsoft.com/office/powerpoint/2010/main" val="2802101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A3FEA-C085-80B8-DAED-32BEBD3B7238}"/>
              </a:ext>
            </a:extLst>
          </p:cNvPr>
          <p:cNvSpPr>
            <a:spLocks noGrp="1"/>
          </p:cNvSpPr>
          <p:nvPr>
            <p:ph type="title"/>
          </p:nvPr>
        </p:nvSpPr>
        <p:spPr>
          <a:xfrm>
            <a:off x="606846" y="0"/>
            <a:ext cx="10515600" cy="439106"/>
          </a:xfrm>
        </p:spPr>
        <p:txBody>
          <a:bodyPr>
            <a:normAutofit fontScale="90000"/>
          </a:bodyPr>
          <a:lstStyle/>
          <a:p>
            <a:r>
              <a:rPr lang="en-US" dirty="0"/>
              <a:t>Model Fitting individually (Over-fitting </a:t>
            </a:r>
            <a:r>
              <a:rPr lang="en-US" dirty="0" err="1"/>
              <a:t>convern</a:t>
            </a:r>
            <a:r>
              <a:rPr lang="en-US" dirty="0"/>
              <a:t>)</a:t>
            </a:r>
          </a:p>
        </p:txBody>
      </p:sp>
      <p:pic>
        <p:nvPicPr>
          <p:cNvPr id="15" name="Content Placeholder 14">
            <a:extLst>
              <a:ext uri="{FF2B5EF4-FFF2-40B4-BE49-F238E27FC236}">
                <a16:creationId xmlns:a16="http://schemas.microsoft.com/office/drawing/2014/main" id="{FE9D8836-90EA-566D-947C-2496FA36507D}"/>
              </a:ext>
            </a:extLst>
          </p:cNvPr>
          <p:cNvPicPr>
            <a:picLocks noGrp="1" noChangeAspect="1"/>
          </p:cNvPicPr>
          <p:nvPr>
            <p:ph idx="1"/>
          </p:nvPr>
        </p:nvPicPr>
        <p:blipFill>
          <a:blip r:embed="rId2"/>
          <a:stretch>
            <a:fillRect/>
          </a:stretch>
        </p:blipFill>
        <p:spPr>
          <a:xfrm>
            <a:off x="0" y="439106"/>
            <a:ext cx="5771138" cy="32918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7" name="Picture 16">
            <a:extLst>
              <a:ext uri="{FF2B5EF4-FFF2-40B4-BE49-F238E27FC236}">
                <a16:creationId xmlns:a16="http://schemas.microsoft.com/office/drawing/2014/main" id="{EC16D522-48F0-2639-0A4E-D439E56258B4}"/>
              </a:ext>
            </a:extLst>
          </p:cNvPr>
          <p:cNvPicPr>
            <a:picLocks noChangeAspect="1"/>
          </p:cNvPicPr>
          <p:nvPr/>
        </p:nvPicPr>
        <p:blipFill>
          <a:blip r:embed="rId3"/>
          <a:stretch>
            <a:fillRect/>
          </a:stretch>
        </p:blipFill>
        <p:spPr>
          <a:xfrm>
            <a:off x="6367682" y="439106"/>
            <a:ext cx="5771138" cy="32918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9" name="Picture 18">
            <a:extLst>
              <a:ext uri="{FF2B5EF4-FFF2-40B4-BE49-F238E27FC236}">
                <a16:creationId xmlns:a16="http://schemas.microsoft.com/office/drawing/2014/main" id="{461D4CA5-5517-570E-8A07-C1C7466F4F43}"/>
              </a:ext>
            </a:extLst>
          </p:cNvPr>
          <p:cNvPicPr>
            <a:picLocks noChangeAspect="1"/>
          </p:cNvPicPr>
          <p:nvPr/>
        </p:nvPicPr>
        <p:blipFill>
          <a:blip r:embed="rId4"/>
          <a:stretch>
            <a:fillRect/>
          </a:stretch>
        </p:blipFill>
        <p:spPr>
          <a:xfrm>
            <a:off x="0" y="3566160"/>
            <a:ext cx="5771138" cy="32918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1" name="Picture 20">
            <a:extLst>
              <a:ext uri="{FF2B5EF4-FFF2-40B4-BE49-F238E27FC236}">
                <a16:creationId xmlns:a16="http://schemas.microsoft.com/office/drawing/2014/main" id="{A4B22729-2A6E-5FE0-9315-EEBEC07A973A}"/>
              </a:ext>
            </a:extLst>
          </p:cNvPr>
          <p:cNvPicPr>
            <a:picLocks noChangeAspect="1"/>
          </p:cNvPicPr>
          <p:nvPr/>
        </p:nvPicPr>
        <p:blipFill>
          <a:blip r:embed="rId5"/>
          <a:stretch>
            <a:fillRect/>
          </a:stretch>
        </p:blipFill>
        <p:spPr>
          <a:xfrm>
            <a:off x="6367682" y="3566160"/>
            <a:ext cx="5771138" cy="32918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2" name="TextBox 21">
            <a:extLst>
              <a:ext uri="{FF2B5EF4-FFF2-40B4-BE49-F238E27FC236}">
                <a16:creationId xmlns:a16="http://schemas.microsoft.com/office/drawing/2014/main" id="{86E7AD75-A69B-D8C4-090B-AE9FA83B032A}"/>
              </a:ext>
            </a:extLst>
          </p:cNvPr>
          <p:cNvSpPr txBox="1"/>
          <p:nvPr/>
        </p:nvSpPr>
        <p:spPr>
          <a:xfrm>
            <a:off x="2398095" y="558774"/>
            <a:ext cx="974947" cy="369332"/>
          </a:xfrm>
          <a:prstGeom prst="rect">
            <a:avLst/>
          </a:prstGeom>
          <a:noFill/>
        </p:spPr>
        <p:txBody>
          <a:bodyPr wrap="none" rtlCol="0">
            <a:spAutoFit/>
          </a:bodyPr>
          <a:lstStyle/>
          <a:p>
            <a:r>
              <a:rPr lang="en-US" dirty="0"/>
              <a:t>Model 1</a:t>
            </a:r>
          </a:p>
        </p:txBody>
      </p:sp>
      <p:sp>
        <p:nvSpPr>
          <p:cNvPr id="23" name="TextBox 22">
            <a:extLst>
              <a:ext uri="{FF2B5EF4-FFF2-40B4-BE49-F238E27FC236}">
                <a16:creationId xmlns:a16="http://schemas.microsoft.com/office/drawing/2014/main" id="{0F6E2DC8-1DC5-5E7D-33ED-0D9CD60CAFE9}"/>
              </a:ext>
            </a:extLst>
          </p:cNvPr>
          <p:cNvSpPr txBox="1"/>
          <p:nvPr/>
        </p:nvSpPr>
        <p:spPr>
          <a:xfrm>
            <a:off x="8786892" y="489000"/>
            <a:ext cx="974947" cy="369332"/>
          </a:xfrm>
          <a:prstGeom prst="rect">
            <a:avLst/>
          </a:prstGeom>
          <a:noFill/>
        </p:spPr>
        <p:txBody>
          <a:bodyPr wrap="none" rtlCol="0">
            <a:spAutoFit/>
          </a:bodyPr>
          <a:lstStyle/>
          <a:p>
            <a:r>
              <a:rPr lang="en-US" dirty="0"/>
              <a:t>Model 2</a:t>
            </a:r>
          </a:p>
        </p:txBody>
      </p:sp>
      <p:sp>
        <p:nvSpPr>
          <p:cNvPr id="24" name="TextBox 23">
            <a:extLst>
              <a:ext uri="{FF2B5EF4-FFF2-40B4-BE49-F238E27FC236}">
                <a16:creationId xmlns:a16="http://schemas.microsoft.com/office/drawing/2014/main" id="{55560033-0BB9-AB0D-5CB3-5104F54F03A5}"/>
              </a:ext>
            </a:extLst>
          </p:cNvPr>
          <p:cNvSpPr txBox="1"/>
          <p:nvPr/>
        </p:nvSpPr>
        <p:spPr>
          <a:xfrm>
            <a:off x="2398095" y="3616054"/>
            <a:ext cx="974947" cy="369332"/>
          </a:xfrm>
          <a:prstGeom prst="rect">
            <a:avLst/>
          </a:prstGeom>
          <a:noFill/>
        </p:spPr>
        <p:txBody>
          <a:bodyPr wrap="none" rtlCol="0">
            <a:spAutoFit/>
          </a:bodyPr>
          <a:lstStyle/>
          <a:p>
            <a:r>
              <a:rPr lang="en-US" dirty="0"/>
              <a:t>Model 3</a:t>
            </a:r>
          </a:p>
        </p:txBody>
      </p:sp>
      <p:sp>
        <p:nvSpPr>
          <p:cNvPr id="25" name="TextBox 24">
            <a:extLst>
              <a:ext uri="{FF2B5EF4-FFF2-40B4-BE49-F238E27FC236}">
                <a16:creationId xmlns:a16="http://schemas.microsoft.com/office/drawing/2014/main" id="{6A8BACA2-39DD-2C70-1690-BC21FED68B35}"/>
              </a:ext>
            </a:extLst>
          </p:cNvPr>
          <p:cNvSpPr txBox="1"/>
          <p:nvPr/>
        </p:nvSpPr>
        <p:spPr>
          <a:xfrm>
            <a:off x="8765777" y="3616054"/>
            <a:ext cx="974947" cy="369332"/>
          </a:xfrm>
          <a:prstGeom prst="rect">
            <a:avLst/>
          </a:prstGeom>
          <a:noFill/>
        </p:spPr>
        <p:txBody>
          <a:bodyPr wrap="none" rtlCol="0">
            <a:spAutoFit/>
          </a:bodyPr>
          <a:lstStyle/>
          <a:p>
            <a:r>
              <a:rPr lang="en-US" dirty="0"/>
              <a:t>Model 4</a:t>
            </a:r>
          </a:p>
        </p:txBody>
      </p:sp>
    </p:spTree>
    <p:extLst>
      <p:ext uri="{BB962C8B-B14F-4D97-AF65-F5344CB8AC3E}">
        <p14:creationId xmlns:p14="http://schemas.microsoft.com/office/powerpoint/2010/main" val="3737781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7E84F1-402C-A67F-0A91-96F79F9ED67D}"/>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4FCC41B4-83C0-745A-32EB-279346D8DC33}"/>
              </a:ext>
            </a:extLst>
          </p:cNvPr>
          <p:cNvPicPr>
            <a:picLocks noGrp="1" noChangeAspect="1"/>
          </p:cNvPicPr>
          <p:nvPr>
            <p:ph idx="1"/>
          </p:nvPr>
        </p:nvPicPr>
        <p:blipFill>
          <a:blip r:embed="rId2"/>
          <a:srcRect t="64245" r="13138"/>
          <a:stretch/>
        </p:blipFill>
        <p:spPr>
          <a:xfrm>
            <a:off x="10736" y="558774"/>
            <a:ext cx="5836319" cy="3108960"/>
          </a:xfrm>
        </p:spPr>
      </p:pic>
      <p:pic>
        <p:nvPicPr>
          <p:cNvPr id="8" name="Picture 7">
            <a:extLst>
              <a:ext uri="{FF2B5EF4-FFF2-40B4-BE49-F238E27FC236}">
                <a16:creationId xmlns:a16="http://schemas.microsoft.com/office/drawing/2014/main" id="{6EC2BCA1-93EC-CE54-5B9E-3EBB23258735}"/>
              </a:ext>
            </a:extLst>
          </p:cNvPr>
          <p:cNvPicPr>
            <a:picLocks noChangeAspect="1"/>
          </p:cNvPicPr>
          <p:nvPr/>
        </p:nvPicPr>
        <p:blipFill>
          <a:blip r:embed="rId3"/>
          <a:srcRect t="63943" r="11409"/>
          <a:stretch/>
        </p:blipFill>
        <p:spPr>
          <a:xfrm>
            <a:off x="6265727" y="558774"/>
            <a:ext cx="5902558" cy="3108960"/>
          </a:xfrm>
          <a:prstGeom prst="rect">
            <a:avLst/>
          </a:prstGeom>
        </p:spPr>
      </p:pic>
      <p:pic>
        <p:nvPicPr>
          <p:cNvPr id="10" name="Picture 9">
            <a:extLst>
              <a:ext uri="{FF2B5EF4-FFF2-40B4-BE49-F238E27FC236}">
                <a16:creationId xmlns:a16="http://schemas.microsoft.com/office/drawing/2014/main" id="{A5E904B7-9D89-45ED-78FB-0F47E3FC8A9C}"/>
              </a:ext>
            </a:extLst>
          </p:cNvPr>
          <p:cNvPicPr>
            <a:picLocks noChangeAspect="1"/>
          </p:cNvPicPr>
          <p:nvPr/>
        </p:nvPicPr>
        <p:blipFill>
          <a:blip r:embed="rId4"/>
          <a:srcRect t="63943" r="12707"/>
          <a:stretch/>
        </p:blipFill>
        <p:spPr>
          <a:xfrm>
            <a:off x="48620" y="3787402"/>
            <a:ext cx="5816026" cy="3108960"/>
          </a:xfrm>
          <a:prstGeom prst="rect">
            <a:avLst/>
          </a:prstGeom>
        </p:spPr>
      </p:pic>
      <p:pic>
        <p:nvPicPr>
          <p:cNvPr id="12" name="Picture 11">
            <a:extLst>
              <a:ext uri="{FF2B5EF4-FFF2-40B4-BE49-F238E27FC236}">
                <a16:creationId xmlns:a16="http://schemas.microsoft.com/office/drawing/2014/main" id="{E56A1D45-DA56-40B3-9698-638A205D8AB7}"/>
              </a:ext>
            </a:extLst>
          </p:cNvPr>
          <p:cNvPicPr>
            <a:picLocks noChangeAspect="1"/>
          </p:cNvPicPr>
          <p:nvPr/>
        </p:nvPicPr>
        <p:blipFill>
          <a:blip r:embed="rId5"/>
          <a:srcRect t="63943" r="11409"/>
          <a:stretch/>
        </p:blipFill>
        <p:spPr>
          <a:xfrm>
            <a:off x="6265727" y="3667734"/>
            <a:ext cx="5902555" cy="3108960"/>
          </a:xfrm>
          <a:prstGeom prst="rect">
            <a:avLst/>
          </a:prstGeom>
        </p:spPr>
      </p:pic>
      <p:sp>
        <p:nvSpPr>
          <p:cNvPr id="2" name="Title 1">
            <a:extLst>
              <a:ext uri="{FF2B5EF4-FFF2-40B4-BE49-F238E27FC236}">
                <a16:creationId xmlns:a16="http://schemas.microsoft.com/office/drawing/2014/main" id="{454EE4D8-28D3-0F8E-A69B-121BD2EBC9D4}"/>
              </a:ext>
            </a:extLst>
          </p:cNvPr>
          <p:cNvSpPr>
            <a:spLocks noGrp="1"/>
          </p:cNvSpPr>
          <p:nvPr>
            <p:ph type="title"/>
          </p:nvPr>
        </p:nvSpPr>
        <p:spPr>
          <a:xfrm>
            <a:off x="606846" y="0"/>
            <a:ext cx="10515600" cy="439106"/>
          </a:xfrm>
        </p:spPr>
        <p:txBody>
          <a:bodyPr>
            <a:normAutofit fontScale="90000"/>
          </a:bodyPr>
          <a:lstStyle/>
          <a:p>
            <a:r>
              <a:rPr lang="en-US" dirty="0"/>
              <a:t>Model Fitting individually (Over-fitting </a:t>
            </a:r>
            <a:r>
              <a:rPr lang="en-US" dirty="0" err="1"/>
              <a:t>convern</a:t>
            </a:r>
            <a:r>
              <a:rPr lang="en-US" dirty="0"/>
              <a:t>)</a:t>
            </a:r>
          </a:p>
        </p:txBody>
      </p:sp>
      <p:sp>
        <p:nvSpPr>
          <p:cNvPr id="22" name="TextBox 21">
            <a:extLst>
              <a:ext uri="{FF2B5EF4-FFF2-40B4-BE49-F238E27FC236}">
                <a16:creationId xmlns:a16="http://schemas.microsoft.com/office/drawing/2014/main" id="{EF4EF99E-9EC9-CED5-3BF7-27AB75D750A5}"/>
              </a:ext>
            </a:extLst>
          </p:cNvPr>
          <p:cNvSpPr txBox="1"/>
          <p:nvPr/>
        </p:nvSpPr>
        <p:spPr>
          <a:xfrm>
            <a:off x="2398095" y="558774"/>
            <a:ext cx="974947" cy="369332"/>
          </a:xfrm>
          <a:prstGeom prst="rect">
            <a:avLst/>
          </a:prstGeom>
          <a:noFill/>
        </p:spPr>
        <p:txBody>
          <a:bodyPr wrap="none" rtlCol="0">
            <a:spAutoFit/>
          </a:bodyPr>
          <a:lstStyle/>
          <a:p>
            <a:r>
              <a:rPr lang="en-US" dirty="0"/>
              <a:t>Model 1</a:t>
            </a:r>
          </a:p>
        </p:txBody>
      </p:sp>
      <p:sp>
        <p:nvSpPr>
          <p:cNvPr id="23" name="TextBox 22">
            <a:extLst>
              <a:ext uri="{FF2B5EF4-FFF2-40B4-BE49-F238E27FC236}">
                <a16:creationId xmlns:a16="http://schemas.microsoft.com/office/drawing/2014/main" id="{3F294D0E-B560-30AD-2F2D-5BE80743CD00}"/>
              </a:ext>
            </a:extLst>
          </p:cNvPr>
          <p:cNvSpPr txBox="1"/>
          <p:nvPr/>
        </p:nvSpPr>
        <p:spPr>
          <a:xfrm>
            <a:off x="8786892" y="489000"/>
            <a:ext cx="974947" cy="369332"/>
          </a:xfrm>
          <a:prstGeom prst="rect">
            <a:avLst/>
          </a:prstGeom>
          <a:noFill/>
        </p:spPr>
        <p:txBody>
          <a:bodyPr wrap="none" rtlCol="0">
            <a:spAutoFit/>
          </a:bodyPr>
          <a:lstStyle/>
          <a:p>
            <a:r>
              <a:rPr lang="en-US" dirty="0"/>
              <a:t>Model 2</a:t>
            </a:r>
          </a:p>
        </p:txBody>
      </p:sp>
      <p:sp>
        <p:nvSpPr>
          <p:cNvPr id="24" name="TextBox 23">
            <a:extLst>
              <a:ext uri="{FF2B5EF4-FFF2-40B4-BE49-F238E27FC236}">
                <a16:creationId xmlns:a16="http://schemas.microsoft.com/office/drawing/2014/main" id="{390E13DF-6B11-A3D4-F3AF-08B421CDAD01}"/>
              </a:ext>
            </a:extLst>
          </p:cNvPr>
          <p:cNvSpPr txBox="1"/>
          <p:nvPr/>
        </p:nvSpPr>
        <p:spPr>
          <a:xfrm>
            <a:off x="2398095" y="3616054"/>
            <a:ext cx="974947" cy="369332"/>
          </a:xfrm>
          <a:prstGeom prst="rect">
            <a:avLst/>
          </a:prstGeom>
          <a:noFill/>
        </p:spPr>
        <p:txBody>
          <a:bodyPr wrap="none" rtlCol="0">
            <a:spAutoFit/>
          </a:bodyPr>
          <a:lstStyle/>
          <a:p>
            <a:r>
              <a:rPr lang="en-US" dirty="0"/>
              <a:t>Model 3</a:t>
            </a:r>
          </a:p>
        </p:txBody>
      </p:sp>
      <p:sp>
        <p:nvSpPr>
          <p:cNvPr id="25" name="TextBox 24">
            <a:extLst>
              <a:ext uri="{FF2B5EF4-FFF2-40B4-BE49-F238E27FC236}">
                <a16:creationId xmlns:a16="http://schemas.microsoft.com/office/drawing/2014/main" id="{742F5A80-8696-05EC-D16D-50F4179152C2}"/>
              </a:ext>
            </a:extLst>
          </p:cNvPr>
          <p:cNvSpPr txBox="1"/>
          <p:nvPr/>
        </p:nvSpPr>
        <p:spPr>
          <a:xfrm>
            <a:off x="8765777" y="3616054"/>
            <a:ext cx="974947" cy="369332"/>
          </a:xfrm>
          <a:prstGeom prst="rect">
            <a:avLst/>
          </a:prstGeom>
          <a:noFill/>
        </p:spPr>
        <p:txBody>
          <a:bodyPr wrap="none" rtlCol="0">
            <a:spAutoFit/>
          </a:bodyPr>
          <a:lstStyle/>
          <a:p>
            <a:r>
              <a:rPr lang="en-US" dirty="0"/>
              <a:t>Model 4</a:t>
            </a:r>
          </a:p>
        </p:txBody>
      </p:sp>
    </p:spTree>
    <p:extLst>
      <p:ext uri="{BB962C8B-B14F-4D97-AF65-F5344CB8AC3E}">
        <p14:creationId xmlns:p14="http://schemas.microsoft.com/office/powerpoint/2010/main" val="31742486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65D28B-A10B-6CD6-3422-222D452B96B2}"/>
            </a:ext>
          </a:extLst>
        </p:cNvPr>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36E8F39E-7023-F84E-6A57-27630AD4819E}"/>
              </a:ext>
            </a:extLst>
          </p:cNvPr>
          <p:cNvPicPr>
            <a:picLocks noGrp="1" noChangeAspect="1"/>
          </p:cNvPicPr>
          <p:nvPr>
            <p:ph idx="1"/>
          </p:nvPr>
        </p:nvPicPr>
        <p:blipFill>
          <a:blip r:embed="rId2"/>
          <a:stretch>
            <a:fillRect/>
          </a:stretch>
        </p:blipFill>
        <p:spPr>
          <a:xfrm>
            <a:off x="142416" y="439106"/>
            <a:ext cx="5450518" cy="3108960"/>
          </a:xfrm>
        </p:spPr>
      </p:pic>
      <p:pic>
        <p:nvPicPr>
          <p:cNvPr id="8" name="Picture 7">
            <a:extLst>
              <a:ext uri="{FF2B5EF4-FFF2-40B4-BE49-F238E27FC236}">
                <a16:creationId xmlns:a16="http://schemas.microsoft.com/office/drawing/2014/main" id="{DD9C7E92-DF4D-B025-55D8-4DB80060D54D}"/>
              </a:ext>
            </a:extLst>
          </p:cNvPr>
          <p:cNvPicPr>
            <a:picLocks noChangeAspect="1"/>
          </p:cNvPicPr>
          <p:nvPr/>
        </p:nvPicPr>
        <p:blipFill>
          <a:blip r:embed="rId3"/>
          <a:stretch>
            <a:fillRect/>
          </a:stretch>
        </p:blipFill>
        <p:spPr>
          <a:xfrm>
            <a:off x="6409320" y="439106"/>
            <a:ext cx="5450518" cy="3108960"/>
          </a:xfrm>
          <a:prstGeom prst="rect">
            <a:avLst/>
          </a:prstGeom>
        </p:spPr>
      </p:pic>
      <p:pic>
        <p:nvPicPr>
          <p:cNvPr id="10" name="Picture 9">
            <a:extLst>
              <a:ext uri="{FF2B5EF4-FFF2-40B4-BE49-F238E27FC236}">
                <a16:creationId xmlns:a16="http://schemas.microsoft.com/office/drawing/2014/main" id="{15F7AD1E-2751-6BC3-1832-D90A235B4036}"/>
              </a:ext>
            </a:extLst>
          </p:cNvPr>
          <p:cNvPicPr>
            <a:picLocks noChangeAspect="1"/>
          </p:cNvPicPr>
          <p:nvPr/>
        </p:nvPicPr>
        <p:blipFill>
          <a:blip r:embed="rId4"/>
          <a:stretch>
            <a:fillRect/>
          </a:stretch>
        </p:blipFill>
        <p:spPr>
          <a:xfrm>
            <a:off x="64066" y="3616054"/>
            <a:ext cx="5450518" cy="3108960"/>
          </a:xfrm>
          <a:prstGeom prst="rect">
            <a:avLst/>
          </a:prstGeom>
        </p:spPr>
      </p:pic>
      <p:pic>
        <p:nvPicPr>
          <p:cNvPr id="12" name="Picture 11">
            <a:extLst>
              <a:ext uri="{FF2B5EF4-FFF2-40B4-BE49-F238E27FC236}">
                <a16:creationId xmlns:a16="http://schemas.microsoft.com/office/drawing/2014/main" id="{C5FC15FF-B9DC-3580-0AF5-9893A919167A}"/>
              </a:ext>
            </a:extLst>
          </p:cNvPr>
          <p:cNvPicPr>
            <a:picLocks noChangeAspect="1"/>
          </p:cNvPicPr>
          <p:nvPr/>
        </p:nvPicPr>
        <p:blipFill>
          <a:blip r:embed="rId5"/>
          <a:stretch>
            <a:fillRect/>
          </a:stretch>
        </p:blipFill>
        <p:spPr>
          <a:xfrm>
            <a:off x="6409320" y="3616054"/>
            <a:ext cx="5450518" cy="3108960"/>
          </a:xfrm>
          <a:prstGeom prst="rect">
            <a:avLst/>
          </a:prstGeom>
        </p:spPr>
      </p:pic>
      <p:sp>
        <p:nvSpPr>
          <p:cNvPr id="2" name="Title 1">
            <a:extLst>
              <a:ext uri="{FF2B5EF4-FFF2-40B4-BE49-F238E27FC236}">
                <a16:creationId xmlns:a16="http://schemas.microsoft.com/office/drawing/2014/main" id="{E24AF6C7-CF8F-4561-E7FC-35D2D08F837C}"/>
              </a:ext>
            </a:extLst>
          </p:cNvPr>
          <p:cNvSpPr>
            <a:spLocks noGrp="1"/>
          </p:cNvSpPr>
          <p:nvPr>
            <p:ph type="title"/>
          </p:nvPr>
        </p:nvSpPr>
        <p:spPr>
          <a:xfrm>
            <a:off x="606846" y="0"/>
            <a:ext cx="10515600" cy="439106"/>
          </a:xfrm>
        </p:spPr>
        <p:txBody>
          <a:bodyPr>
            <a:normAutofit fontScale="90000"/>
          </a:bodyPr>
          <a:lstStyle/>
          <a:p>
            <a:r>
              <a:rPr lang="en-US" dirty="0"/>
              <a:t>Fit the pooled data with a signal set of parameters</a:t>
            </a:r>
          </a:p>
        </p:txBody>
      </p:sp>
      <p:sp>
        <p:nvSpPr>
          <p:cNvPr id="22" name="TextBox 21">
            <a:extLst>
              <a:ext uri="{FF2B5EF4-FFF2-40B4-BE49-F238E27FC236}">
                <a16:creationId xmlns:a16="http://schemas.microsoft.com/office/drawing/2014/main" id="{211F96C8-958A-AAE6-D446-559FE9B24721}"/>
              </a:ext>
            </a:extLst>
          </p:cNvPr>
          <p:cNvSpPr txBox="1"/>
          <p:nvPr/>
        </p:nvSpPr>
        <p:spPr>
          <a:xfrm>
            <a:off x="2398095" y="558774"/>
            <a:ext cx="974947" cy="369332"/>
          </a:xfrm>
          <a:prstGeom prst="rect">
            <a:avLst/>
          </a:prstGeom>
          <a:noFill/>
        </p:spPr>
        <p:txBody>
          <a:bodyPr wrap="none" rtlCol="0">
            <a:spAutoFit/>
          </a:bodyPr>
          <a:lstStyle/>
          <a:p>
            <a:r>
              <a:rPr lang="en-US" dirty="0"/>
              <a:t>Model 1</a:t>
            </a:r>
          </a:p>
        </p:txBody>
      </p:sp>
      <p:sp>
        <p:nvSpPr>
          <p:cNvPr id="23" name="TextBox 22">
            <a:extLst>
              <a:ext uri="{FF2B5EF4-FFF2-40B4-BE49-F238E27FC236}">
                <a16:creationId xmlns:a16="http://schemas.microsoft.com/office/drawing/2014/main" id="{D52892FA-210C-DBB5-C0D0-75D2425796E7}"/>
              </a:ext>
            </a:extLst>
          </p:cNvPr>
          <p:cNvSpPr txBox="1"/>
          <p:nvPr/>
        </p:nvSpPr>
        <p:spPr>
          <a:xfrm>
            <a:off x="8786892" y="489000"/>
            <a:ext cx="974947" cy="369332"/>
          </a:xfrm>
          <a:prstGeom prst="rect">
            <a:avLst/>
          </a:prstGeom>
          <a:noFill/>
        </p:spPr>
        <p:txBody>
          <a:bodyPr wrap="none" rtlCol="0">
            <a:spAutoFit/>
          </a:bodyPr>
          <a:lstStyle/>
          <a:p>
            <a:r>
              <a:rPr lang="en-US" dirty="0"/>
              <a:t>Model 2</a:t>
            </a:r>
          </a:p>
        </p:txBody>
      </p:sp>
      <p:sp>
        <p:nvSpPr>
          <p:cNvPr id="24" name="TextBox 23">
            <a:extLst>
              <a:ext uri="{FF2B5EF4-FFF2-40B4-BE49-F238E27FC236}">
                <a16:creationId xmlns:a16="http://schemas.microsoft.com/office/drawing/2014/main" id="{F53CC738-FD87-BFFD-8E89-4E66AC7C251A}"/>
              </a:ext>
            </a:extLst>
          </p:cNvPr>
          <p:cNvSpPr txBox="1"/>
          <p:nvPr/>
        </p:nvSpPr>
        <p:spPr>
          <a:xfrm>
            <a:off x="2398095" y="3616054"/>
            <a:ext cx="974947" cy="369332"/>
          </a:xfrm>
          <a:prstGeom prst="rect">
            <a:avLst/>
          </a:prstGeom>
          <a:noFill/>
        </p:spPr>
        <p:txBody>
          <a:bodyPr wrap="none" rtlCol="0">
            <a:spAutoFit/>
          </a:bodyPr>
          <a:lstStyle/>
          <a:p>
            <a:r>
              <a:rPr lang="en-US" dirty="0"/>
              <a:t>Model 3</a:t>
            </a:r>
          </a:p>
        </p:txBody>
      </p:sp>
      <p:sp>
        <p:nvSpPr>
          <p:cNvPr id="25" name="TextBox 24">
            <a:extLst>
              <a:ext uri="{FF2B5EF4-FFF2-40B4-BE49-F238E27FC236}">
                <a16:creationId xmlns:a16="http://schemas.microsoft.com/office/drawing/2014/main" id="{D4BD2022-79F3-176B-565B-3A4DF93E3F1B}"/>
              </a:ext>
            </a:extLst>
          </p:cNvPr>
          <p:cNvSpPr txBox="1"/>
          <p:nvPr/>
        </p:nvSpPr>
        <p:spPr>
          <a:xfrm>
            <a:off x="8765777" y="3616054"/>
            <a:ext cx="974947" cy="369332"/>
          </a:xfrm>
          <a:prstGeom prst="rect">
            <a:avLst/>
          </a:prstGeom>
          <a:noFill/>
        </p:spPr>
        <p:txBody>
          <a:bodyPr wrap="none" rtlCol="0">
            <a:spAutoFit/>
          </a:bodyPr>
          <a:lstStyle/>
          <a:p>
            <a:r>
              <a:rPr lang="en-US" dirty="0"/>
              <a:t>Model 4</a:t>
            </a:r>
          </a:p>
        </p:txBody>
      </p:sp>
    </p:spTree>
    <p:extLst>
      <p:ext uri="{BB962C8B-B14F-4D97-AF65-F5344CB8AC3E}">
        <p14:creationId xmlns:p14="http://schemas.microsoft.com/office/powerpoint/2010/main" val="2402776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5DD6EB2-9761-520E-6705-63A37EDD2937}"/>
                  </a:ext>
                </a:extLst>
              </p:cNvPr>
              <p:cNvSpPr txBox="1"/>
              <p:nvPr/>
            </p:nvSpPr>
            <p:spPr>
              <a:xfrm>
                <a:off x="751231" y="2097437"/>
                <a:ext cx="1824217" cy="704745"/>
              </a:xfrm>
              <a:prstGeom prst="rect">
                <a:avLst/>
              </a:prstGeom>
              <a:noFill/>
            </p:spPr>
            <p:txBody>
              <a:bodyPr wrap="none" rtlCol="0">
                <a:spAutoFit/>
              </a:bodyPr>
              <a:lstStyle/>
              <a:p>
                <a:r>
                  <a:rPr lang="en-US" dirty="0"/>
                  <a:t>V3 = 0:158</a:t>
                </a:r>
              </a:p>
              <a:p>
                <a:r>
                  <a:rPr lang="en-US" dirty="0"/>
                  <a:t>Sd3 = </a:t>
                </a:r>
                <a14:m>
                  <m:oMath xmlns:m="http://schemas.openxmlformats.org/officeDocument/2006/math">
                    <m:rad>
                      <m:radPr>
                        <m:degHide m:val="on"/>
                        <m:ctrlPr>
                          <a:rPr lang="en-US" i="1" smtClean="0">
                            <a:latin typeface="Cambria Math" panose="02040503050406030204" pitchFamily="18" charset="0"/>
                          </a:rPr>
                        </m:ctrlPr>
                      </m:radPr>
                      <m:deg/>
                      <m:e>
                        <m:r>
                          <a:rPr lang="en-US" b="0" i="1" smtClean="0">
                            <a:latin typeface="Cambria Math" panose="02040503050406030204" pitchFamily="18" charset="0"/>
                          </a:rPr>
                          <m:t>1.25∗</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3</m:t>
                            </m:r>
                          </m:sub>
                        </m:sSub>
                      </m:e>
                    </m:rad>
                  </m:oMath>
                </a14:m>
                <a:endParaRPr lang="en-US" dirty="0"/>
              </a:p>
            </p:txBody>
          </p:sp>
        </mc:Choice>
        <mc:Fallback xmlns="">
          <p:sp>
            <p:nvSpPr>
              <p:cNvPr id="6" name="TextBox 5">
                <a:extLst>
                  <a:ext uri="{FF2B5EF4-FFF2-40B4-BE49-F238E27FC236}">
                    <a16:creationId xmlns:a16="http://schemas.microsoft.com/office/drawing/2014/main" id="{B5DD6EB2-9761-520E-6705-63A37EDD2937}"/>
                  </a:ext>
                </a:extLst>
              </p:cNvPr>
              <p:cNvSpPr txBox="1">
                <a:spLocks noRot="1" noChangeAspect="1" noMove="1" noResize="1" noEditPoints="1" noAdjustHandles="1" noChangeArrowheads="1" noChangeShapeType="1" noTextEdit="1"/>
              </p:cNvSpPr>
              <p:nvPr/>
            </p:nvSpPr>
            <p:spPr>
              <a:xfrm>
                <a:off x="751231" y="2097437"/>
                <a:ext cx="1824217" cy="704745"/>
              </a:xfrm>
              <a:prstGeom prst="rect">
                <a:avLst/>
              </a:prstGeom>
              <a:blipFill>
                <a:blip r:embed="rId3"/>
                <a:stretch>
                  <a:fillRect l="-2778" t="-3571" b="-125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62CB4377-EC82-5819-72E5-F7F7ABC3B0FB}"/>
                  </a:ext>
                </a:extLst>
              </p:cNvPr>
              <p:cNvSpPr txBox="1"/>
              <p:nvPr/>
            </p:nvSpPr>
            <p:spPr>
              <a:xfrm>
                <a:off x="751231" y="1334279"/>
                <a:ext cx="2870466" cy="763158"/>
              </a:xfrm>
              <a:prstGeom prst="rect">
                <a:avLst/>
              </a:prstGeom>
              <a:noFill/>
            </p:spPr>
            <p:txBody>
              <a:bodyPr wrap="none" rtlCol="0">
                <a:spAutoFit/>
              </a:bodyPr>
              <a:lstStyle/>
              <a:p>
                <a:r>
                  <a:rPr lang="en-US" dirty="0"/>
                  <a:t>V1 = 158, sd1 = </a:t>
                </a:r>
                <a14:m>
                  <m:oMath xmlns:m="http://schemas.openxmlformats.org/officeDocument/2006/math">
                    <m:rad>
                      <m:radPr>
                        <m:degHide m:val="on"/>
                        <m:ctrlPr>
                          <a:rPr lang="en-US" i="1" smtClean="0">
                            <a:latin typeface="Cambria Math" panose="02040503050406030204" pitchFamily="18" charset="0"/>
                          </a:rPr>
                        </m:ctrlPr>
                      </m:radPr>
                      <m:deg/>
                      <m:e>
                        <m:r>
                          <a:rPr lang="en-US" b="0" i="1" smtClean="0">
                            <a:latin typeface="Cambria Math" panose="02040503050406030204" pitchFamily="18" charset="0"/>
                          </a:rPr>
                          <m:t>1.25∗</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1</m:t>
                            </m:r>
                          </m:sub>
                        </m:sSub>
                      </m:e>
                    </m:rad>
                  </m:oMath>
                </a14:m>
                <a:r>
                  <a:rPr lang="en-US" dirty="0"/>
                  <a:t>, </a:t>
                </a:r>
              </a:p>
              <a:p>
                <a:r>
                  <a:rPr lang="en-US" dirty="0"/>
                  <a:t>V2 = 150, sd2 = </a:t>
                </a:r>
                <a14:m>
                  <m:oMath xmlns:m="http://schemas.openxmlformats.org/officeDocument/2006/math">
                    <m:rad>
                      <m:radPr>
                        <m:degHide m:val="on"/>
                        <m:ctrlPr>
                          <a:rPr lang="en-US" i="1" smtClean="0">
                            <a:latin typeface="Cambria Math" panose="02040503050406030204" pitchFamily="18" charset="0"/>
                          </a:rPr>
                        </m:ctrlPr>
                      </m:radPr>
                      <m:deg/>
                      <m:e>
                        <m:r>
                          <a:rPr lang="en-US" b="0" i="1" smtClean="0">
                            <a:latin typeface="Cambria Math" panose="02040503050406030204" pitchFamily="18" charset="0"/>
                          </a:rPr>
                          <m:t>1.25∗</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2</m:t>
                            </m:r>
                          </m:sub>
                        </m:sSub>
                      </m:e>
                    </m:rad>
                  </m:oMath>
                </a14:m>
                <a:r>
                  <a:rPr lang="en-US" dirty="0"/>
                  <a:t>,</a:t>
                </a:r>
              </a:p>
            </p:txBody>
          </p:sp>
        </mc:Choice>
        <mc:Fallback xmlns="">
          <p:sp>
            <p:nvSpPr>
              <p:cNvPr id="7" name="TextBox 6">
                <a:extLst>
                  <a:ext uri="{FF2B5EF4-FFF2-40B4-BE49-F238E27FC236}">
                    <a16:creationId xmlns:a16="http://schemas.microsoft.com/office/drawing/2014/main" id="{62CB4377-EC82-5819-72E5-F7F7ABC3B0FB}"/>
                  </a:ext>
                </a:extLst>
              </p:cNvPr>
              <p:cNvSpPr txBox="1">
                <a:spLocks noRot="1" noChangeAspect="1" noMove="1" noResize="1" noEditPoints="1" noAdjustHandles="1" noChangeArrowheads="1" noChangeShapeType="1" noTextEdit="1"/>
              </p:cNvSpPr>
              <p:nvPr/>
            </p:nvSpPr>
            <p:spPr>
              <a:xfrm>
                <a:off x="751231" y="1334279"/>
                <a:ext cx="2870466" cy="763158"/>
              </a:xfrm>
              <a:prstGeom prst="rect">
                <a:avLst/>
              </a:prstGeom>
              <a:blipFill>
                <a:blip r:embed="rId4"/>
                <a:stretch>
                  <a:fillRect l="-1762" r="-881" b="-9836"/>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id="{FEC916B9-8DBB-8FE5-3A6D-F6DDA546AC2D}"/>
              </a:ext>
            </a:extLst>
          </p:cNvPr>
          <p:cNvSpPr txBox="1"/>
          <p:nvPr/>
        </p:nvSpPr>
        <p:spPr>
          <a:xfrm>
            <a:off x="751231" y="1023360"/>
            <a:ext cx="2073260" cy="369332"/>
          </a:xfrm>
          <a:prstGeom prst="rect">
            <a:avLst/>
          </a:prstGeom>
          <a:noFill/>
        </p:spPr>
        <p:txBody>
          <a:bodyPr wrap="none" rtlCol="0">
            <a:spAutoFit/>
          </a:bodyPr>
          <a:lstStyle/>
          <a:p>
            <a:r>
              <a:rPr lang="en-US" dirty="0"/>
              <a:t>Mean-scaled noise</a:t>
            </a:r>
          </a:p>
        </p:txBody>
      </p:sp>
      <p:sp>
        <p:nvSpPr>
          <p:cNvPr id="11" name="TextBox 10">
            <a:extLst>
              <a:ext uri="{FF2B5EF4-FFF2-40B4-BE49-F238E27FC236}">
                <a16:creationId xmlns:a16="http://schemas.microsoft.com/office/drawing/2014/main" id="{F3E1F275-FC77-A5FC-2E48-F734C5E0C6DF}"/>
              </a:ext>
            </a:extLst>
          </p:cNvPr>
          <p:cNvSpPr txBox="1"/>
          <p:nvPr/>
        </p:nvSpPr>
        <p:spPr>
          <a:xfrm>
            <a:off x="3873427" y="1023360"/>
            <a:ext cx="1697260" cy="369332"/>
          </a:xfrm>
          <a:prstGeom prst="rect">
            <a:avLst/>
          </a:prstGeom>
          <a:noFill/>
        </p:spPr>
        <p:txBody>
          <a:bodyPr wrap="none" rtlCol="0">
            <a:spAutoFit/>
          </a:bodyPr>
          <a:lstStyle/>
          <a:p>
            <a:r>
              <a:rPr lang="en-US" dirty="0"/>
              <a:t>Constant noise</a:t>
            </a: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1408A0CB-CCFD-35CD-F116-A3A57067135A}"/>
                  </a:ext>
                </a:extLst>
              </p:cNvPr>
              <p:cNvSpPr txBox="1"/>
              <p:nvPr/>
            </p:nvSpPr>
            <p:spPr>
              <a:xfrm>
                <a:off x="3829679" y="2155851"/>
                <a:ext cx="1218603" cy="646331"/>
              </a:xfrm>
              <a:prstGeom prst="rect">
                <a:avLst/>
              </a:prstGeom>
              <a:noFill/>
            </p:spPr>
            <p:txBody>
              <a:bodyPr wrap="none" rtlCol="0">
                <a:spAutoFit/>
              </a:bodyPr>
              <a:lstStyle/>
              <a:p>
                <a:r>
                  <a:rPr lang="en-US" dirty="0"/>
                  <a:t>V3 = 0:150</a:t>
                </a:r>
              </a:p>
              <a:p>
                <a:r>
                  <a:rPr lang="en-US" dirty="0"/>
                  <a:t>Sd3 = </a:t>
                </a:r>
                <a14:m>
                  <m:oMath xmlns:m="http://schemas.openxmlformats.org/officeDocument/2006/math">
                    <m:r>
                      <a:rPr lang="en-US" i="1" smtClean="0">
                        <a:latin typeface="Cambria Math" panose="02040503050406030204" pitchFamily="18" charset="0"/>
                      </a:rPr>
                      <m:t>1</m:t>
                    </m:r>
                    <m:r>
                      <a:rPr lang="en-US" b="0" i="1" smtClean="0">
                        <a:latin typeface="Cambria Math" panose="02040503050406030204" pitchFamily="18" charset="0"/>
                      </a:rPr>
                      <m:t>3</m:t>
                    </m:r>
                  </m:oMath>
                </a14:m>
                <a:endParaRPr lang="en-US" dirty="0"/>
              </a:p>
            </p:txBody>
          </p:sp>
        </mc:Choice>
        <mc:Fallback xmlns="">
          <p:sp>
            <p:nvSpPr>
              <p:cNvPr id="12" name="TextBox 11">
                <a:extLst>
                  <a:ext uri="{FF2B5EF4-FFF2-40B4-BE49-F238E27FC236}">
                    <a16:creationId xmlns:a16="http://schemas.microsoft.com/office/drawing/2014/main" id="{1408A0CB-CCFD-35CD-F116-A3A57067135A}"/>
                  </a:ext>
                </a:extLst>
              </p:cNvPr>
              <p:cNvSpPr txBox="1">
                <a:spLocks noRot="1" noChangeAspect="1" noMove="1" noResize="1" noEditPoints="1" noAdjustHandles="1" noChangeArrowheads="1" noChangeShapeType="1" noTextEdit="1"/>
              </p:cNvSpPr>
              <p:nvPr/>
            </p:nvSpPr>
            <p:spPr>
              <a:xfrm>
                <a:off x="3829679" y="2155851"/>
                <a:ext cx="1218603" cy="646331"/>
              </a:xfrm>
              <a:prstGeom prst="rect">
                <a:avLst/>
              </a:prstGeom>
              <a:blipFill>
                <a:blip r:embed="rId5"/>
                <a:stretch>
                  <a:fillRect l="-4124" t="-3846" r="-3093" b="-1346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23F44C44-5B1E-1600-0952-CCBEDB397092}"/>
                  </a:ext>
                </a:extLst>
              </p:cNvPr>
              <p:cNvSpPr txBox="1"/>
              <p:nvPr/>
            </p:nvSpPr>
            <p:spPr>
              <a:xfrm>
                <a:off x="3829679" y="1451106"/>
                <a:ext cx="2092239" cy="646331"/>
              </a:xfrm>
              <a:prstGeom prst="rect">
                <a:avLst/>
              </a:prstGeom>
              <a:noFill/>
            </p:spPr>
            <p:txBody>
              <a:bodyPr wrap="none" rtlCol="0">
                <a:spAutoFit/>
              </a:bodyPr>
              <a:lstStyle/>
              <a:p>
                <a:r>
                  <a:rPr lang="en-US" dirty="0"/>
                  <a:t>V1 = 158, sd1 = </a:t>
                </a:r>
                <a14:m>
                  <m:oMath xmlns:m="http://schemas.openxmlformats.org/officeDocument/2006/math">
                    <m:r>
                      <a:rPr lang="en-US" i="1" smtClean="0">
                        <a:latin typeface="Cambria Math" panose="02040503050406030204" pitchFamily="18" charset="0"/>
                      </a:rPr>
                      <m:t>1</m:t>
                    </m:r>
                    <m:r>
                      <a:rPr lang="en-US" b="0" i="1" smtClean="0">
                        <a:latin typeface="Cambria Math" panose="02040503050406030204" pitchFamily="18" charset="0"/>
                      </a:rPr>
                      <m:t>3</m:t>
                    </m:r>
                  </m:oMath>
                </a14:m>
                <a:r>
                  <a:rPr lang="en-US" dirty="0"/>
                  <a:t>, </a:t>
                </a:r>
              </a:p>
              <a:p>
                <a:r>
                  <a:rPr lang="en-US" dirty="0"/>
                  <a:t>V2 = 150, sd2 = </a:t>
                </a:r>
                <a14:m>
                  <m:oMath xmlns:m="http://schemas.openxmlformats.org/officeDocument/2006/math">
                    <m:r>
                      <a:rPr lang="en-US" i="1" smtClean="0">
                        <a:latin typeface="Cambria Math" panose="02040503050406030204" pitchFamily="18" charset="0"/>
                      </a:rPr>
                      <m:t>1</m:t>
                    </m:r>
                    <m:r>
                      <a:rPr lang="en-US" b="0" i="1" smtClean="0">
                        <a:latin typeface="Cambria Math" panose="02040503050406030204" pitchFamily="18" charset="0"/>
                      </a:rPr>
                      <m:t>3</m:t>
                    </m:r>
                  </m:oMath>
                </a14:m>
                <a:r>
                  <a:rPr lang="en-US" dirty="0"/>
                  <a:t>,</a:t>
                </a:r>
              </a:p>
            </p:txBody>
          </p:sp>
        </mc:Choice>
        <mc:Fallback xmlns="">
          <p:sp>
            <p:nvSpPr>
              <p:cNvPr id="13" name="TextBox 12">
                <a:extLst>
                  <a:ext uri="{FF2B5EF4-FFF2-40B4-BE49-F238E27FC236}">
                    <a16:creationId xmlns:a16="http://schemas.microsoft.com/office/drawing/2014/main" id="{23F44C44-5B1E-1600-0952-CCBEDB397092}"/>
                  </a:ext>
                </a:extLst>
              </p:cNvPr>
              <p:cNvSpPr txBox="1">
                <a:spLocks noRot="1" noChangeAspect="1" noMove="1" noResize="1" noEditPoints="1" noAdjustHandles="1" noChangeArrowheads="1" noChangeShapeType="1" noTextEdit="1"/>
              </p:cNvSpPr>
              <p:nvPr/>
            </p:nvSpPr>
            <p:spPr>
              <a:xfrm>
                <a:off x="3829679" y="1451106"/>
                <a:ext cx="2092239" cy="646331"/>
              </a:xfrm>
              <a:prstGeom prst="rect">
                <a:avLst/>
              </a:prstGeom>
              <a:blipFill>
                <a:blip r:embed="rId6"/>
                <a:stretch>
                  <a:fillRect l="-2410" t="-3846" r="-1205" b="-13462"/>
                </a:stretch>
              </a:blipFill>
            </p:spPr>
            <p:txBody>
              <a:bodyPr/>
              <a:lstStyle/>
              <a:p>
                <a:r>
                  <a:rPr lang="en-US">
                    <a:noFill/>
                  </a:rPr>
                  <a:t> </a:t>
                </a:r>
              </a:p>
            </p:txBody>
          </p:sp>
        </mc:Fallback>
      </mc:AlternateContent>
      <p:pic>
        <p:nvPicPr>
          <p:cNvPr id="15" name="Picture 14">
            <a:extLst>
              <a:ext uri="{FF2B5EF4-FFF2-40B4-BE49-F238E27FC236}">
                <a16:creationId xmlns:a16="http://schemas.microsoft.com/office/drawing/2014/main" id="{CAA217B9-2628-74EE-5BF8-94132601D087}"/>
              </a:ext>
            </a:extLst>
          </p:cNvPr>
          <p:cNvPicPr>
            <a:picLocks noChangeAspect="1"/>
          </p:cNvPicPr>
          <p:nvPr/>
        </p:nvPicPr>
        <p:blipFill>
          <a:blip r:embed="rId7"/>
          <a:stretch>
            <a:fillRect/>
          </a:stretch>
        </p:blipFill>
        <p:spPr>
          <a:xfrm>
            <a:off x="751231" y="3098800"/>
            <a:ext cx="3695700" cy="3479800"/>
          </a:xfrm>
          <a:prstGeom prst="rect">
            <a:avLst/>
          </a:prstGeom>
        </p:spPr>
      </p:pic>
      <p:pic>
        <p:nvPicPr>
          <p:cNvPr id="17" name="Picture 16">
            <a:extLst>
              <a:ext uri="{FF2B5EF4-FFF2-40B4-BE49-F238E27FC236}">
                <a16:creationId xmlns:a16="http://schemas.microsoft.com/office/drawing/2014/main" id="{D0C635D8-EFD9-8F2C-CC1A-BD8DB152CD99}"/>
              </a:ext>
            </a:extLst>
          </p:cNvPr>
          <p:cNvPicPr>
            <a:picLocks noChangeAspect="1"/>
          </p:cNvPicPr>
          <p:nvPr/>
        </p:nvPicPr>
        <p:blipFill>
          <a:blip r:embed="rId8"/>
          <a:stretch>
            <a:fillRect/>
          </a:stretch>
        </p:blipFill>
        <p:spPr>
          <a:xfrm>
            <a:off x="3950563" y="3073400"/>
            <a:ext cx="3441700" cy="3505200"/>
          </a:xfrm>
          <a:prstGeom prst="rect">
            <a:avLst/>
          </a:prstGeom>
        </p:spPr>
      </p:pic>
      <p:pic>
        <p:nvPicPr>
          <p:cNvPr id="21" name="Picture 20">
            <a:extLst>
              <a:ext uri="{FF2B5EF4-FFF2-40B4-BE49-F238E27FC236}">
                <a16:creationId xmlns:a16="http://schemas.microsoft.com/office/drawing/2014/main" id="{A6EEF18D-F768-B147-3228-5D67BC9BDFD4}"/>
              </a:ext>
            </a:extLst>
          </p:cNvPr>
          <p:cNvPicPr>
            <a:picLocks noChangeAspect="1"/>
          </p:cNvPicPr>
          <p:nvPr/>
        </p:nvPicPr>
        <p:blipFill>
          <a:blip r:embed="rId9"/>
          <a:srcRect t="30584" r="65577"/>
          <a:stretch/>
        </p:blipFill>
        <p:spPr>
          <a:xfrm>
            <a:off x="8570305" y="1212756"/>
            <a:ext cx="2246661" cy="5862993"/>
          </a:xfrm>
          <a:prstGeom prst="rect">
            <a:avLst/>
          </a:prstGeom>
        </p:spPr>
      </p:pic>
      <p:sp>
        <p:nvSpPr>
          <p:cNvPr id="22" name="TextBox 21">
            <a:extLst>
              <a:ext uri="{FF2B5EF4-FFF2-40B4-BE49-F238E27FC236}">
                <a16:creationId xmlns:a16="http://schemas.microsoft.com/office/drawing/2014/main" id="{5E7BEA91-BA16-B813-EC78-10B8B86CA906}"/>
              </a:ext>
            </a:extLst>
          </p:cNvPr>
          <p:cNvSpPr txBox="1"/>
          <p:nvPr/>
        </p:nvSpPr>
        <p:spPr>
          <a:xfrm>
            <a:off x="1799302" y="288948"/>
            <a:ext cx="2896819" cy="369332"/>
          </a:xfrm>
          <a:prstGeom prst="rect">
            <a:avLst/>
          </a:prstGeom>
          <a:noFill/>
        </p:spPr>
        <p:txBody>
          <a:bodyPr wrap="none" rtlCol="0">
            <a:spAutoFit/>
          </a:bodyPr>
          <a:lstStyle/>
          <a:p>
            <a:r>
              <a:rPr lang="en-US" u="sng" dirty="0"/>
              <a:t>Old simulation from Python</a:t>
            </a:r>
          </a:p>
        </p:txBody>
      </p:sp>
      <p:sp>
        <p:nvSpPr>
          <p:cNvPr id="23" name="TextBox 22">
            <a:extLst>
              <a:ext uri="{FF2B5EF4-FFF2-40B4-BE49-F238E27FC236}">
                <a16:creationId xmlns:a16="http://schemas.microsoft.com/office/drawing/2014/main" id="{EFC2860B-4134-1F32-8E0F-98FACC668F14}"/>
              </a:ext>
            </a:extLst>
          </p:cNvPr>
          <p:cNvSpPr txBox="1"/>
          <p:nvPr/>
        </p:nvSpPr>
        <p:spPr>
          <a:xfrm>
            <a:off x="7949379" y="288948"/>
            <a:ext cx="2964529" cy="369332"/>
          </a:xfrm>
          <a:prstGeom prst="rect">
            <a:avLst/>
          </a:prstGeom>
          <a:noFill/>
        </p:spPr>
        <p:txBody>
          <a:bodyPr wrap="none" rtlCol="0">
            <a:spAutoFit/>
          </a:bodyPr>
          <a:lstStyle/>
          <a:p>
            <a:r>
              <a:rPr lang="en-US" u="sng" dirty="0"/>
              <a:t>New simulation from </a:t>
            </a:r>
            <a:r>
              <a:rPr lang="en-US" u="sng" dirty="0" err="1"/>
              <a:t>Matlab</a:t>
            </a:r>
            <a:endParaRPr lang="en-US" u="sng" dirty="0"/>
          </a:p>
        </p:txBody>
      </p:sp>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0A6BFC3A-0D00-AEAA-4604-68CE915E6F9B}"/>
                  </a:ext>
                </a:extLst>
              </p:cNvPr>
              <p:cNvSpPr txBox="1"/>
              <p:nvPr/>
            </p:nvSpPr>
            <p:spPr>
              <a:xfrm>
                <a:off x="7679208" y="776184"/>
                <a:ext cx="3504870" cy="55399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1</m:t>
                          </m:r>
                        </m:sub>
                      </m:sSub>
                      <m:r>
                        <a:rPr lang="en-US" b="0" i="1" smtClean="0">
                          <a:latin typeface="Cambria Math" panose="02040503050406030204" pitchFamily="18" charset="0"/>
                        </a:rPr>
                        <m:t>=88,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2</m:t>
                          </m:r>
                        </m:sub>
                      </m:sSub>
                      <m:r>
                        <a:rPr lang="en-US" b="0" i="1" smtClean="0">
                          <a:latin typeface="Cambria Math" panose="02040503050406030204" pitchFamily="18" charset="0"/>
                        </a:rPr>
                        <m:t>=83, </m:t>
                      </m:r>
                      <m:r>
                        <a:rPr lang="en-US" b="0" i="1" smtClean="0">
                          <a:latin typeface="Cambria Math" panose="02040503050406030204" pitchFamily="18" charset="0"/>
                        </a:rPr>
                        <m:t>𝑠</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1</m:t>
                          </m:r>
                        </m:sub>
                      </m:sSub>
                      <m:r>
                        <a:rPr lang="en-US" b="0" i="1" smtClean="0">
                          <a:latin typeface="Cambria Math" panose="02040503050406030204" pitchFamily="18" charset="0"/>
                        </a:rPr>
                        <m:t>=9, </m:t>
                      </m:r>
                      <m:r>
                        <a:rPr lang="en-US" b="0" i="1" smtClean="0">
                          <a:latin typeface="Cambria Math" panose="02040503050406030204" pitchFamily="18" charset="0"/>
                        </a:rPr>
                        <m:t>𝑠</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2</m:t>
                          </m:r>
                        </m:sub>
                      </m:sSub>
                      <m:r>
                        <a:rPr lang="en-US" b="0" i="1" smtClean="0">
                          <a:latin typeface="Cambria Math" panose="02040503050406030204" pitchFamily="18" charset="0"/>
                        </a:rPr>
                        <m:t>=9,</m:t>
                      </m:r>
                    </m:oMath>
                  </m:oMathPara>
                </a14:m>
                <a:endParaRPr lang="en-US" b="0" dirty="0"/>
              </a:p>
              <a:p>
                <a:pPr/>
                <a14:m>
                  <m:oMathPara xmlns:m="http://schemas.openxmlformats.org/officeDocument/2006/math">
                    <m:oMathParaPr>
                      <m:jc m:val="centerGroup"/>
                    </m:oMathParaPr>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3</m:t>
                          </m:r>
                        </m:sub>
                      </m:sSub>
                      <m:r>
                        <a:rPr lang="en-US" b="0" i="1" smtClean="0">
                          <a:latin typeface="Cambria Math" panose="02040503050406030204" pitchFamily="18" charset="0"/>
                        </a:rPr>
                        <m:t>=1:88, </m:t>
                      </m:r>
                      <m:r>
                        <a:rPr lang="en-US" b="0" i="1" smtClean="0">
                          <a:latin typeface="Cambria Math" panose="02040503050406030204" pitchFamily="18" charset="0"/>
                        </a:rPr>
                        <m:t>𝑠</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𝑑</m:t>
                          </m:r>
                        </m:e>
                        <m:sub>
                          <m:r>
                            <a:rPr lang="en-US" b="0" i="1" smtClean="0">
                              <a:latin typeface="Cambria Math" panose="02040503050406030204" pitchFamily="18" charset="0"/>
                            </a:rPr>
                            <m:t>3</m:t>
                          </m:r>
                        </m:sub>
                      </m:sSub>
                      <m:r>
                        <a:rPr lang="en-US" b="0" i="1" smtClean="0">
                          <a:latin typeface="Cambria Math" panose="02040503050406030204" pitchFamily="18" charset="0"/>
                        </a:rPr>
                        <m:t>=9∗</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3</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2</m:t>
                          </m:r>
                        </m:sub>
                      </m:sSub>
                    </m:oMath>
                  </m:oMathPara>
                </a14:m>
                <a:endParaRPr lang="en-US" dirty="0"/>
              </a:p>
            </p:txBody>
          </p:sp>
        </mc:Choice>
        <mc:Fallback xmlns="">
          <p:sp>
            <p:nvSpPr>
              <p:cNvPr id="24" name="TextBox 23">
                <a:extLst>
                  <a:ext uri="{FF2B5EF4-FFF2-40B4-BE49-F238E27FC236}">
                    <a16:creationId xmlns:a16="http://schemas.microsoft.com/office/drawing/2014/main" id="{0A6BFC3A-0D00-AEAA-4604-68CE915E6F9B}"/>
                  </a:ext>
                </a:extLst>
              </p:cNvPr>
              <p:cNvSpPr txBox="1">
                <a:spLocks noRot="1" noChangeAspect="1" noMove="1" noResize="1" noEditPoints="1" noAdjustHandles="1" noChangeArrowheads="1" noChangeShapeType="1" noTextEdit="1"/>
              </p:cNvSpPr>
              <p:nvPr/>
            </p:nvSpPr>
            <p:spPr>
              <a:xfrm>
                <a:off x="7679208" y="776184"/>
                <a:ext cx="3504870" cy="553998"/>
              </a:xfrm>
              <a:prstGeom prst="rect">
                <a:avLst/>
              </a:prstGeom>
              <a:blipFill>
                <a:blip r:embed="rId10"/>
                <a:stretch>
                  <a:fillRect l="-722" b="-15556"/>
                </a:stretch>
              </a:blipFill>
            </p:spPr>
            <p:txBody>
              <a:bodyPr/>
              <a:lstStyle/>
              <a:p>
                <a:r>
                  <a:rPr lang="en-US">
                    <a:noFill/>
                  </a:rPr>
                  <a:t> </a:t>
                </a:r>
              </a:p>
            </p:txBody>
          </p:sp>
        </mc:Fallback>
      </mc:AlternateContent>
    </p:spTree>
    <p:extLst>
      <p:ext uri="{BB962C8B-B14F-4D97-AF65-F5344CB8AC3E}">
        <p14:creationId xmlns:p14="http://schemas.microsoft.com/office/powerpoint/2010/main" val="35646799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1931</TotalTime>
  <Words>374</Words>
  <Application>Microsoft Macintosh PowerPoint</Application>
  <PresentationFormat>Widescreen</PresentationFormat>
  <Paragraphs>37</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Cambria Math</vt:lpstr>
      <vt:lpstr>Office Theme</vt:lpstr>
      <vt:lpstr>Reviewer #2</vt:lpstr>
      <vt:lpstr>Supplementary Figure 2</vt:lpstr>
      <vt:lpstr>Distracters from the data (Mean-scaled noise) Assumed targets (V1, V2, sd1, sd2)</vt:lpstr>
      <vt:lpstr>Model Fitting individually (Over-fitting convern)</vt:lpstr>
      <vt:lpstr>Model Fitting individually (Over-fitting convern)</vt:lpstr>
      <vt:lpstr>Fit the pooled data with a signal set of parameters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Bo Shen</dc:creator>
  <cp:lastModifiedBy>Bo Shen</cp:lastModifiedBy>
  <cp:revision>28</cp:revision>
  <dcterms:created xsi:type="dcterms:W3CDTF">2025-01-06T17:32:06Z</dcterms:created>
  <dcterms:modified xsi:type="dcterms:W3CDTF">2025-01-08T16:19:08Z</dcterms:modified>
</cp:coreProperties>
</file>

<file path=docProps/thumbnail.jpeg>
</file>